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5"/>
  </p:notesMasterIdLst>
  <p:sldIdLst>
    <p:sldId id="256" r:id="rId2"/>
    <p:sldId id="582" r:id="rId3"/>
    <p:sldId id="257" r:id="rId4"/>
    <p:sldId id="263" r:id="rId5"/>
    <p:sldId id="547" r:id="rId6"/>
    <p:sldId id="567" r:id="rId7"/>
    <p:sldId id="529" r:id="rId8"/>
    <p:sldId id="531" r:id="rId9"/>
    <p:sldId id="580" r:id="rId10"/>
    <p:sldId id="568" r:id="rId11"/>
    <p:sldId id="569" r:id="rId12"/>
    <p:sldId id="570" r:id="rId13"/>
    <p:sldId id="571" r:id="rId14"/>
    <p:sldId id="572" r:id="rId15"/>
    <p:sldId id="560" r:id="rId16"/>
    <p:sldId id="534" r:id="rId17"/>
    <p:sldId id="562" r:id="rId18"/>
    <p:sldId id="575" r:id="rId19"/>
    <p:sldId id="563" r:id="rId20"/>
    <p:sldId id="577" r:id="rId21"/>
    <p:sldId id="578" r:id="rId22"/>
    <p:sldId id="576" r:id="rId23"/>
    <p:sldId id="579" r:id="rId24"/>
    <p:sldId id="573" r:id="rId25"/>
    <p:sldId id="564" r:id="rId26"/>
    <p:sldId id="585" r:id="rId27"/>
    <p:sldId id="584" r:id="rId28"/>
    <p:sldId id="574" r:id="rId29"/>
    <p:sldId id="551" r:id="rId30"/>
    <p:sldId id="581" r:id="rId31"/>
    <p:sldId id="583" r:id="rId32"/>
    <p:sldId id="565" r:id="rId33"/>
    <p:sldId id="566"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Nunito Sans" panose="00000500000000000000" pitchFamily="2" charset="0"/>
      <p:regular r:id="rId42"/>
      <p:bold r:id="rId43"/>
      <p:italic r:id="rId44"/>
      <p:boldItalic r:id="rId45"/>
    </p:embeddedFont>
    <p:embeddedFont>
      <p:font typeface="Nunito Sans Black" panose="00000A00000000000000" pitchFamily="2" charset="0"/>
      <p:bold r:id="rId46"/>
      <p:boldItalic r:id="rId47"/>
    </p:embeddedFont>
    <p:embeddedFont>
      <p:font typeface="Nunito Sans ExtraBold" panose="00000900000000000000" pitchFamily="2" charset="0"/>
      <p:bold r:id="rId48"/>
      <p:boldItalic r:id="rId49"/>
    </p:embeddedFont>
    <p:embeddedFont>
      <p:font typeface="Nunito Sans SemiBold" panose="00000700000000000000" pitchFamily="2" charset="0"/>
      <p:bold r:id="rId50"/>
      <p:boldItalic r:id="rId5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14DC"/>
    <a:srgbClr val="ED4024"/>
    <a:srgbClr val="26B756"/>
    <a:srgbClr val="00B8A4"/>
    <a:srgbClr val="006EE0"/>
    <a:srgbClr val="FFB4E5"/>
    <a:srgbClr val="F0B9D6"/>
    <a:srgbClr val="FFE627"/>
    <a:srgbClr val="003A82"/>
    <a:srgbClr val="0048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646" autoAdjust="0"/>
  </p:normalViewPr>
  <p:slideViewPr>
    <p:cSldViewPr snapToGrid="0">
      <p:cViewPr varScale="1">
        <p:scale>
          <a:sx n="46" d="100"/>
          <a:sy n="46" d="100"/>
        </p:scale>
        <p:origin x="666" y="42"/>
      </p:cViewPr>
      <p:guideLst/>
    </p:cSldViewPr>
  </p:slideViewPr>
  <p:outlineViewPr>
    <p:cViewPr>
      <p:scale>
        <a:sx n="33" d="100"/>
        <a:sy n="33" d="100"/>
      </p:scale>
      <p:origin x="0" y="-7920"/>
    </p:cViewPr>
  </p:outlin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444A6-EB2D-4417-9FCD-89173AB97AD0}" type="datetimeFigureOut">
              <a:rPr lang="en-GB" smtClean="0"/>
              <a:t>28/01/2021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092FD-3FF6-410F-8CA9-2AD2CB54A095}" type="slidenum">
              <a:rPr lang="en-GB" smtClean="0"/>
              <a:t>‹#›</a:t>
            </a:fld>
            <a:endParaRPr lang="en-GB"/>
          </a:p>
        </p:txBody>
      </p:sp>
    </p:spTree>
    <p:extLst>
      <p:ext uri="{BB962C8B-B14F-4D97-AF65-F5344CB8AC3E}">
        <p14:creationId xmlns:p14="http://schemas.microsoft.com/office/powerpoint/2010/main" val="2673388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Briefly cover the etiquette of the webinar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3092FD-3FF6-410F-8CA9-2AD2CB54A0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420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Get the </a:t>
            </a:r>
            <a:r>
              <a:rPr lang="en-GB" dirty="0" err="1"/>
              <a:t>Yls</a:t>
            </a:r>
            <a:r>
              <a:rPr lang="en-GB" dirty="0"/>
              <a:t> to think about the pros and cons of each method. Their opinions can be gathered through the use of the chat or breakout rooms.</a:t>
            </a:r>
          </a:p>
        </p:txBody>
      </p:sp>
      <p:sp>
        <p:nvSpPr>
          <p:cNvPr id="4" name="Slide Number Placeholder 3"/>
          <p:cNvSpPr>
            <a:spLocks noGrp="1"/>
          </p:cNvSpPr>
          <p:nvPr>
            <p:ph type="sldNum" sz="quarter" idx="5"/>
          </p:nvPr>
        </p:nvSpPr>
        <p:spPr/>
        <p:txBody>
          <a:bodyPr/>
          <a:lstStyle/>
          <a:p>
            <a:fld id="{F73092FD-3FF6-410F-8CA9-2AD2CB54A095}" type="slidenum">
              <a:rPr lang="en-GB" smtClean="0"/>
              <a:t>11</a:t>
            </a:fld>
            <a:endParaRPr lang="en-GB"/>
          </a:p>
        </p:txBody>
      </p:sp>
    </p:spTree>
    <p:extLst>
      <p:ext uri="{BB962C8B-B14F-4D97-AF65-F5344CB8AC3E}">
        <p14:creationId xmlns:p14="http://schemas.microsoft.com/office/powerpoint/2010/main" val="1720838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Get the </a:t>
            </a:r>
            <a:r>
              <a:rPr lang="en-GB" dirty="0" err="1"/>
              <a:t>Yls</a:t>
            </a:r>
            <a:r>
              <a:rPr lang="en-GB" dirty="0"/>
              <a:t> to think about the pros and cons of each method. Their opinions can be gathered through the use of the chat or breakout rooms.</a:t>
            </a:r>
          </a:p>
        </p:txBody>
      </p:sp>
      <p:sp>
        <p:nvSpPr>
          <p:cNvPr id="4" name="Slide Number Placeholder 3"/>
          <p:cNvSpPr>
            <a:spLocks noGrp="1"/>
          </p:cNvSpPr>
          <p:nvPr>
            <p:ph type="sldNum" sz="quarter" idx="5"/>
          </p:nvPr>
        </p:nvSpPr>
        <p:spPr/>
        <p:txBody>
          <a:bodyPr/>
          <a:lstStyle/>
          <a:p>
            <a:fld id="{F73092FD-3FF6-410F-8CA9-2AD2CB54A095}" type="slidenum">
              <a:rPr lang="en-GB" smtClean="0"/>
              <a:t>12</a:t>
            </a:fld>
            <a:endParaRPr lang="en-GB"/>
          </a:p>
        </p:txBody>
      </p:sp>
    </p:spTree>
    <p:extLst>
      <p:ext uri="{BB962C8B-B14F-4D97-AF65-F5344CB8AC3E}">
        <p14:creationId xmlns:p14="http://schemas.microsoft.com/office/powerpoint/2010/main" val="2408423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Get the </a:t>
            </a:r>
            <a:r>
              <a:rPr lang="en-GB" dirty="0" err="1"/>
              <a:t>Yls</a:t>
            </a:r>
            <a:r>
              <a:rPr lang="en-GB" dirty="0"/>
              <a:t> to think about the pros and cons of each method. Their opinions can be gathered through the use of the chat or breakout rooms.</a:t>
            </a:r>
          </a:p>
        </p:txBody>
      </p:sp>
      <p:sp>
        <p:nvSpPr>
          <p:cNvPr id="4" name="Slide Number Placeholder 3"/>
          <p:cNvSpPr>
            <a:spLocks noGrp="1"/>
          </p:cNvSpPr>
          <p:nvPr>
            <p:ph type="sldNum" sz="quarter" idx="5"/>
          </p:nvPr>
        </p:nvSpPr>
        <p:spPr/>
        <p:txBody>
          <a:bodyPr/>
          <a:lstStyle/>
          <a:p>
            <a:fld id="{F73092FD-3FF6-410F-8CA9-2AD2CB54A095}" type="slidenum">
              <a:rPr lang="en-GB" smtClean="0"/>
              <a:t>13</a:t>
            </a:fld>
            <a:endParaRPr lang="en-GB"/>
          </a:p>
        </p:txBody>
      </p:sp>
    </p:spTree>
    <p:extLst>
      <p:ext uri="{BB962C8B-B14F-4D97-AF65-F5344CB8AC3E}">
        <p14:creationId xmlns:p14="http://schemas.microsoft.com/office/powerpoint/2010/main" val="3152369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Get the </a:t>
            </a:r>
            <a:r>
              <a:rPr lang="en-GB" dirty="0" err="1"/>
              <a:t>Yls</a:t>
            </a:r>
            <a:r>
              <a:rPr lang="en-GB" dirty="0"/>
              <a:t> to think about the pros and cons of each method. Their opinions can be gathered through the use of the chat or breakout rooms.</a:t>
            </a:r>
          </a:p>
        </p:txBody>
      </p:sp>
      <p:sp>
        <p:nvSpPr>
          <p:cNvPr id="4" name="Slide Number Placeholder 3"/>
          <p:cNvSpPr>
            <a:spLocks noGrp="1"/>
          </p:cNvSpPr>
          <p:nvPr>
            <p:ph type="sldNum" sz="quarter" idx="5"/>
          </p:nvPr>
        </p:nvSpPr>
        <p:spPr/>
        <p:txBody>
          <a:bodyPr/>
          <a:lstStyle/>
          <a:p>
            <a:fld id="{F73092FD-3FF6-410F-8CA9-2AD2CB54A095}" type="slidenum">
              <a:rPr lang="en-GB" smtClean="0"/>
              <a:t>14</a:t>
            </a:fld>
            <a:endParaRPr lang="en-GB"/>
          </a:p>
        </p:txBody>
      </p:sp>
    </p:spTree>
    <p:extLst>
      <p:ext uri="{BB962C8B-B14F-4D97-AF65-F5344CB8AC3E}">
        <p14:creationId xmlns:p14="http://schemas.microsoft.com/office/powerpoint/2010/main" val="4137998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Sum up what we’ve learned already. </a:t>
            </a:r>
          </a:p>
        </p:txBody>
      </p:sp>
      <p:sp>
        <p:nvSpPr>
          <p:cNvPr id="4" name="Slide Number Placeholder 3"/>
          <p:cNvSpPr>
            <a:spLocks noGrp="1"/>
          </p:cNvSpPr>
          <p:nvPr>
            <p:ph type="sldNum" sz="quarter" idx="5"/>
          </p:nvPr>
        </p:nvSpPr>
        <p:spPr/>
        <p:txBody>
          <a:bodyPr/>
          <a:lstStyle/>
          <a:p>
            <a:fld id="{F73092FD-3FF6-410F-8CA9-2AD2CB54A095}" type="slidenum">
              <a:rPr lang="en-GB" smtClean="0"/>
              <a:t>15</a:t>
            </a:fld>
            <a:endParaRPr lang="en-GB"/>
          </a:p>
        </p:txBody>
      </p:sp>
    </p:spTree>
    <p:extLst>
      <p:ext uri="{BB962C8B-B14F-4D97-AF65-F5344CB8AC3E}">
        <p14:creationId xmlns:p14="http://schemas.microsoft.com/office/powerpoint/2010/main" val="3208104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17</a:t>
            </a:fld>
            <a:endParaRPr lang="en-GB"/>
          </a:p>
        </p:txBody>
      </p:sp>
    </p:spTree>
    <p:extLst>
      <p:ext uri="{BB962C8B-B14F-4D97-AF65-F5344CB8AC3E}">
        <p14:creationId xmlns:p14="http://schemas.microsoft.com/office/powerpoint/2010/main" val="2343354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Compare the list they came up with, with this list (taken from Scouts Module 9 – Working with Adults)</a:t>
            </a:r>
          </a:p>
        </p:txBody>
      </p:sp>
      <p:sp>
        <p:nvSpPr>
          <p:cNvPr id="4" name="Slide Number Placeholder 3"/>
          <p:cNvSpPr>
            <a:spLocks noGrp="1"/>
          </p:cNvSpPr>
          <p:nvPr>
            <p:ph type="sldNum" sz="quarter" idx="5"/>
          </p:nvPr>
        </p:nvSpPr>
        <p:spPr/>
        <p:txBody>
          <a:bodyPr/>
          <a:lstStyle/>
          <a:p>
            <a:fld id="{F73092FD-3FF6-410F-8CA9-2AD2CB54A095}" type="slidenum">
              <a:rPr lang="en-GB" smtClean="0"/>
              <a:t>18</a:t>
            </a:fld>
            <a:endParaRPr lang="en-GB"/>
          </a:p>
        </p:txBody>
      </p:sp>
    </p:spTree>
    <p:extLst>
      <p:ext uri="{BB962C8B-B14F-4D97-AF65-F5344CB8AC3E}">
        <p14:creationId xmlns:p14="http://schemas.microsoft.com/office/powerpoint/2010/main" val="632878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Encourage </a:t>
            </a:r>
            <a:r>
              <a:rPr lang="en-GB" dirty="0" err="1"/>
              <a:t>Yls</a:t>
            </a:r>
            <a:r>
              <a:rPr lang="en-GB" dirty="0"/>
              <a:t> to keep a count in whichever way they want. The aim of this activity is not to keep count but that it is hard to listen when you’re focusing on something else.</a:t>
            </a:r>
          </a:p>
        </p:txBody>
      </p:sp>
      <p:sp>
        <p:nvSpPr>
          <p:cNvPr id="4" name="Slide Number Placeholder 3"/>
          <p:cNvSpPr>
            <a:spLocks noGrp="1"/>
          </p:cNvSpPr>
          <p:nvPr>
            <p:ph type="sldNum" sz="quarter" idx="5"/>
          </p:nvPr>
        </p:nvSpPr>
        <p:spPr/>
        <p:txBody>
          <a:bodyPr/>
          <a:lstStyle/>
          <a:p>
            <a:fld id="{F73092FD-3FF6-410F-8CA9-2AD2CB54A095}" type="slidenum">
              <a:rPr lang="en-GB" smtClean="0"/>
              <a:t>19</a:t>
            </a:fld>
            <a:endParaRPr lang="en-GB"/>
          </a:p>
        </p:txBody>
      </p:sp>
    </p:spTree>
    <p:extLst>
      <p:ext uri="{BB962C8B-B14F-4D97-AF65-F5344CB8AC3E}">
        <p14:creationId xmlns:p14="http://schemas.microsoft.com/office/powerpoint/2010/main" val="2711255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GB" dirty="0"/>
              <a:t>50 million; 2. constellations, animals and plants; 3. Scouting for Boys; 4. UK Chief Scout and Chief Ambassador of World Scouting</a:t>
            </a:r>
          </a:p>
          <a:p>
            <a:pPr marL="228600" indent="-228600">
              <a:buAutoNum type="arabicPeriod"/>
            </a:pPr>
            <a:endParaRPr lang="en-GB" dirty="0"/>
          </a:p>
          <a:p>
            <a:pPr marL="0" indent="0">
              <a:buNone/>
            </a:pPr>
            <a:r>
              <a:rPr lang="en-GB" dirty="0"/>
              <a:t>Scout/Scouts: 9 (12 with Scouting included); Numbers: three; stories: 2; f: 18</a:t>
            </a:r>
          </a:p>
        </p:txBody>
      </p:sp>
      <p:sp>
        <p:nvSpPr>
          <p:cNvPr id="4" name="Slide Number Placeholder 3"/>
          <p:cNvSpPr>
            <a:spLocks noGrp="1"/>
          </p:cNvSpPr>
          <p:nvPr>
            <p:ph type="sldNum" sz="quarter" idx="5"/>
          </p:nvPr>
        </p:nvSpPr>
        <p:spPr/>
        <p:txBody>
          <a:bodyPr/>
          <a:lstStyle/>
          <a:p>
            <a:fld id="{F73092FD-3FF6-410F-8CA9-2AD2CB54A095}" type="slidenum">
              <a:rPr lang="en-GB" smtClean="0"/>
              <a:t>20</a:t>
            </a:fld>
            <a:endParaRPr lang="en-GB"/>
          </a:p>
        </p:txBody>
      </p:sp>
    </p:spTree>
    <p:extLst>
      <p:ext uri="{BB962C8B-B14F-4D97-AF65-F5344CB8AC3E}">
        <p14:creationId xmlns:p14="http://schemas.microsoft.com/office/powerpoint/2010/main" val="3773791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Time to think.</a:t>
            </a:r>
          </a:p>
        </p:txBody>
      </p:sp>
      <p:sp>
        <p:nvSpPr>
          <p:cNvPr id="4" name="Slide Number Placeholder 3"/>
          <p:cNvSpPr>
            <a:spLocks noGrp="1"/>
          </p:cNvSpPr>
          <p:nvPr>
            <p:ph type="sldNum" sz="quarter" idx="5"/>
          </p:nvPr>
        </p:nvSpPr>
        <p:spPr/>
        <p:txBody>
          <a:bodyPr/>
          <a:lstStyle/>
          <a:p>
            <a:fld id="{F73092FD-3FF6-410F-8CA9-2AD2CB54A095}" type="slidenum">
              <a:rPr lang="en-GB" smtClean="0"/>
              <a:t>21</a:t>
            </a:fld>
            <a:endParaRPr lang="en-GB"/>
          </a:p>
        </p:txBody>
      </p:sp>
    </p:spTree>
    <p:extLst>
      <p:ext uri="{BB962C8B-B14F-4D97-AF65-F5344CB8AC3E}">
        <p14:creationId xmlns:p14="http://schemas.microsoft.com/office/powerpoint/2010/main" val="2681758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the aims of the webinar.</a:t>
            </a:r>
          </a:p>
        </p:txBody>
      </p:sp>
      <p:sp>
        <p:nvSpPr>
          <p:cNvPr id="4" name="Slide Number Placeholder 3"/>
          <p:cNvSpPr>
            <a:spLocks noGrp="1"/>
          </p:cNvSpPr>
          <p:nvPr>
            <p:ph type="sldNum" sz="quarter" idx="5"/>
          </p:nvPr>
        </p:nvSpPr>
        <p:spPr/>
        <p:txBody>
          <a:bodyPr/>
          <a:lstStyle/>
          <a:p>
            <a:fld id="{F73092FD-3FF6-410F-8CA9-2AD2CB54A095}" type="slidenum">
              <a:rPr lang="en-GB" smtClean="0"/>
              <a:t>3</a:t>
            </a:fld>
            <a:endParaRPr lang="en-GB"/>
          </a:p>
        </p:txBody>
      </p:sp>
    </p:spTree>
    <p:extLst>
      <p:ext uri="{BB962C8B-B14F-4D97-AF65-F5344CB8AC3E}">
        <p14:creationId xmlns:p14="http://schemas.microsoft.com/office/powerpoint/2010/main" val="4262165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22</a:t>
            </a:fld>
            <a:endParaRPr lang="en-GB"/>
          </a:p>
        </p:txBody>
      </p:sp>
    </p:spTree>
    <p:extLst>
      <p:ext uri="{BB962C8B-B14F-4D97-AF65-F5344CB8AC3E}">
        <p14:creationId xmlns:p14="http://schemas.microsoft.com/office/powerpoint/2010/main" val="2984958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Summarise and offer these extra top tips.</a:t>
            </a:r>
          </a:p>
        </p:txBody>
      </p:sp>
      <p:sp>
        <p:nvSpPr>
          <p:cNvPr id="4" name="Slide Number Placeholder 3"/>
          <p:cNvSpPr>
            <a:spLocks noGrp="1"/>
          </p:cNvSpPr>
          <p:nvPr>
            <p:ph type="sldNum" sz="quarter" idx="5"/>
          </p:nvPr>
        </p:nvSpPr>
        <p:spPr/>
        <p:txBody>
          <a:bodyPr/>
          <a:lstStyle/>
          <a:p>
            <a:fld id="{F73092FD-3FF6-410F-8CA9-2AD2CB54A095}" type="slidenum">
              <a:rPr lang="en-GB" smtClean="0"/>
              <a:t>23</a:t>
            </a:fld>
            <a:endParaRPr lang="en-GB"/>
          </a:p>
        </p:txBody>
      </p:sp>
    </p:spTree>
    <p:extLst>
      <p:ext uri="{BB962C8B-B14F-4D97-AF65-F5344CB8AC3E}">
        <p14:creationId xmlns:p14="http://schemas.microsoft.com/office/powerpoint/2010/main" val="1669817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We can’t presume the audience already know about us well. Lots of people have very outdated or inaccurate ideas about us including that we’re still just for boys, or we only camp and tie knots. It is not all we do and we’ve changed a lot. </a:t>
            </a:r>
          </a:p>
        </p:txBody>
      </p:sp>
      <p:sp>
        <p:nvSpPr>
          <p:cNvPr id="4" name="Slide Number Placeholder 3"/>
          <p:cNvSpPr>
            <a:spLocks noGrp="1"/>
          </p:cNvSpPr>
          <p:nvPr>
            <p:ph type="sldNum" sz="quarter" idx="5"/>
          </p:nvPr>
        </p:nvSpPr>
        <p:spPr/>
        <p:txBody>
          <a:bodyPr/>
          <a:lstStyle/>
          <a:p>
            <a:fld id="{F73092FD-3FF6-410F-8CA9-2AD2CB54A095}" type="slidenum">
              <a:rPr lang="en-GB" smtClean="0"/>
              <a:t>25</a:t>
            </a:fld>
            <a:endParaRPr lang="en-GB"/>
          </a:p>
        </p:txBody>
      </p:sp>
    </p:spTree>
    <p:extLst>
      <p:ext uri="{BB962C8B-B14F-4D97-AF65-F5344CB8AC3E}">
        <p14:creationId xmlns:p14="http://schemas.microsoft.com/office/powerpoint/2010/main" val="390692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Best practice for talking about Scouts these days is to keep it conversational and relatable when talking to the public and to talk about skills for life. </a:t>
            </a:r>
          </a:p>
          <a:p>
            <a:endParaRPr lang="en-GB" dirty="0"/>
          </a:p>
          <a:p>
            <a:r>
              <a:rPr lang="en-GB" dirty="0"/>
              <a:t>Examples of this could be talking about encouraging Scouts to ‘think on their feet’ rather than be independent, ‘have a plan B’ rather than advanced planning or ‘giving it a go’ rather than develop motivation. We may not need to do this when talking to employers who use this language.</a:t>
            </a:r>
          </a:p>
          <a:p>
            <a:endParaRPr lang="en-GB" dirty="0"/>
          </a:p>
          <a:p>
            <a:r>
              <a:rPr lang="en-GB" dirty="0"/>
              <a:t>Also we should avoid abbreviations and jargon that we in the Scouts know but which others don’t – use more general terms instead that are easy to understand. We talk publicly about Cub Scouts rather than Cubs to make it clear they are Scouts, volunteer managers rather than DCs and adult volunteers rather than abbreviated role titles.</a:t>
            </a:r>
          </a:p>
        </p:txBody>
      </p:sp>
      <p:sp>
        <p:nvSpPr>
          <p:cNvPr id="4" name="Slide Number Placeholder 3"/>
          <p:cNvSpPr>
            <a:spLocks noGrp="1"/>
          </p:cNvSpPr>
          <p:nvPr>
            <p:ph type="sldNum" sz="quarter" idx="5"/>
          </p:nvPr>
        </p:nvSpPr>
        <p:spPr/>
        <p:txBody>
          <a:bodyPr/>
          <a:lstStyle/>
          <a:p>
            <a:fld id="{F73092FD-3FF6-410F-8CA9-2AD2CB54A095}" type="slidenum">
              <a:rPr lang="en-GB" smtClean="0"/>
              <a:t>26</a:t>
            </a:fld>
            <a:endParaRPr lang="en-GB"/>
          </a:p>
        </p:txBody>
      </p:sp>
    </p:spTree>
    <p:extLst>
      <p:ext uri="{BB962C8B-B14F-4D97-AF65-F5344CB8AC3E}">
        <p14:creationId xmlns:p14="http://schemas.microsoft.com/office/powerpoint/2010/main" val="4138827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Who might we need to talk to about this? Ideas in the chat.</a:t>
            </a:r>
          </a:p>
          <a:p>
            <a:endParaRPr lang="en-GB" dirty="0"/>
          </a:p>
          <a:p>
            <a:r>
              <a:rPr lang="en-GB" dirty="0"/>
              <a:t>What is most important for each audience to know? </a:t>
            </a:r>
          </a:p>
        </p:txBody>
      </p:sp>
      <p:sp>
        <p:nvSpPr>
          <p:cNvPr id="4" name="Slide Number Placeholder 3"/>
          <p:cNvSpPr>
            <a:spLocks noGrp="1"/>
          </p:cNvSpPr>
          <p:nvPr>
            <p:ph type="sldNum" sz="quarter" idx="5"/>
          </p:nvPr>
        </p:nvSpPr>
        <p:spPr/>
        <p:txBody>
          <a:bodyPr/>
          <a:lstStyle/>
          <a:p>
            <a:fld id="{F73092FD-3FF6-410F-8CA9-2AD2CB54A095}" type="slidenum">
              <a:rPr lang="en-GB" smtClean="0"/>
              <a:t>27</a:t>
            </a:fld>
            <a:endParaRPr lang="en-GB"/>
          </a:p>
        </p:txBody>
      </p:sp>
    </p:spTree>
    <p:extLst>
      <p:ext uri="{BB962C8B-B14F-4D97-AF65-F5344CB8AC3E}">
        <p14:creationId xmlns:p14="http://schemas.microsoft.com/office/powerpoint/2010/main" val="1682352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28</a:t>
            </a:fld>
            <a:endParaRPr lang="en-GB"/>
          </a:p>
        </p:txBody>
      </p:sp>
    </p:spTree>
    <p:extLst>
      <p:ext uri="{BB962C8B-B14F-4D97-AF65-F5344CB8AC3E}">
        <p14:creationId xmlns:p14="http://schemas.microsoft.com/office/powerpoint/2010/main" val="471769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where they can go from here, useful for missions. Plug other modules and mention that this links into Module 8 of the adult leader training.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3092FD-3FF6-410F-8CA9-2AD2CB54A0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823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where they can go from here, useful for missions. Plug other modules and mention that this links into Module 8 of the adult leader training.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3092FD-3FF6-410F-8CA9-2AD2CB54A0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473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Explain the quiz to complete the module.</a:t>
            </a:r>
          </a:p>
        </p:txBody>
      </p:sp>
      <p:sp>
        <p:nvSpPr>
          <p:cNvPr id="4" name="Slide Number Placeholder 3"/>
          <p:cNvSpPr>
            <a:spLocks noGrp="1"/>
          </p:cNvSpPr>
          <p:nvPr>
            <p:ph type="sldNum" sz="quarter" idx="5"/>
          </p:nvPr>
        </p:nvSpPr>
        <p:spPr/>
        <p:txBody>
          <a:bodyPr/>
          <a:lstStyle/>
          <a:p>
            <a:fld id="{F73092FD-3FF6-410F-8CA9-2AD2CB54A095}" type="slidenum">
              <a:rPr lang="en-GB" smtClean="0"/>
              <a:t>32</a:t>
            </a:fld>
            <a:endParaRPr lang="en-GB"/>
          </a:p>
        </p:txBody>
      </p:sp>
    </p:spTree>
    <p:extLst>
      <p:ext uri="{BB962C8B-B14F-4D97-AF65-F5344CB8AC3E}">
        <p14:creationId xmlns:p14="http://schemas.microsoft.com/office/powerpoint/2010/main" val="2293173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going to look first as the different ways of teaching skills and when is best to use each different method.</a:t>
            </a:r>
          </a:p>
        </p:txBody>
      </p:sp>
      <p:sp>
        <p:nvSpPr>
          <p:cNvPr id="4" name="Slide Number Placeholder 3"/>
          <p:cNvSpPr>
            <a:spLocks noGrp="1"/>
          </p:cNvSpPr>
          <p:nvPr>
            <p:ph type="sldNum" sz="quarter" idx="5"/>
          </p:nvPr>
        </p:nvSpPr>
        <p:spPr/>
        <p:txBody>
          <a:bodyPr/>
          <a:lstStyle/>
          <a:p>
            <a:fld id="{F73092FD-3FF6-410F-8CA9-2AD2CB54A095}" type="slidenum">
              <a:rPr lang="en-GB" smtClean="0"/>
              <a:t>4</a:t>
            </a:fld>
            <a:endParaRPr lang="en-GB"/>
          </a:p>
        </p:txBody>
      </p:sp>
    </p:spTree>
    <p:extLst>
      <p:ext uri="{BB962C8B-B14F-4D97-AF65-F5344CB8AC3E}">
        <p14:creationId xmlns:p14="http://schemas.microsoft.com/office/powerpoint/2010/main" val="1911838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Explain that the picture, shown from IKEA style instructions, some people find enough to understand where some find them unbearable because they need something more like videos or text.</a:t>
            </a:r>
          </a:p>
        </p:txBody>
      </p:sp>
      <p:sp>
        <p:nvSpPr>
          <p:cNvPr id="4" name="Slide Number Placeholder 3"/>
          <p:cNvSpPr>
            <a:spLocks noGrp="1"/>
          </p:cNvSpPr>
          <p:nvPr>
            <p:ph type="sldNum" sz="quarter" idx="5"/>
          </p:nvPr>
        </p:nvSpPr>
        <p:spPr/>
        <p:txBody>
          <a:bodyPr/>
          <a:lstStyle/>
          <a:p>
            <a:fld id="{F73092FD-3FF6-410F-8CA9-2AD2CB54A095}" type="slidenum">
              <a:rPr lang="en-GB" smtClean="0"/>
              <a:t>5</a:t>
            </a:fld>
            <a:endParaRPr lang="en-GB"/>
          </a:p>
        </p:txBody>
      </p:sp>
    </p:spTree>
    <p:extLst>
      <p:ext uri="{BB962C8B-B14F-4D97-AF65-F5344CB8AC3E}">
        <p14:creationId xmlns:p14="http://schemas.microsoft.com/office/powerpoint/2010/main" val="1601745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6</a:t>
            </a:fld>
            <a:endParaRPr lang="en-GB"/>
          </a:p>
        </p:txBody>
      </p:sp>
    </p:spTree>
    <p:extLst>
      <p:ext uri="{BB962C8B-B14F-4D97-AF65-F5344CB8AC3E}">
        <p14:creationId xmlns:p14="http://schemas.microsoft.com/office/powerpoint/2010/main" val="1892520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Read the instructions below. This helps to understand the weaknesses of verbal methods. Some need more time, some are in a hurry to carry on. You need to understand the technical language in the instructions. </a:t>
            </a:r>
          </a:p>
          <a:p>
            <a:endParaRPr lang="en-GB" dirty="0"/>
          </a:p>
          <a:p>
            <a:r>
              <a:rPr lang="en-GB" dirty="0"/>
              <a:t>Draw a short horizontal line in the middle of your page. From the left end of this line draw a near vertical line of similar length upwards slanting slightly to the left. At the top of this new vertical line draw a filled in circle. Return to your first horizontal line. Above this, draw a parallel horizontal line slightly shorter than the first that joins up to the vertical line. From near where this new line meets the vertical line, draw three quarters of a circle around to the left. Return to the first line and from the right edge draw a diagonal line down and to the right. End this line with a perpendicular diagonal line to the right.</a:t>
            </a:r>
          </a:p>
        </p:txBody>
      </p:sp>
      <p:sp>
        <p:nvSpPr>
          <p:cNvPr id="4" name="Slide Number Placeholder 3"/>
          <p:cNvSpPr>
            <a:spLocks noGrp="1"/>
          </p:cNvSpPr>
          <p:nvPr>
            <p:ph type="sldNum" sz="quarter" idx="5"/>
          </p:nvPr>
        </p:nvSpPr>
        <p:spPr/>
        <p:txBody>
          <a:bodyPr/>
          <a:lstStyle/>
          <a:p>
            <a:fld id="{F73092FD-3FF6-410F-8CA9-2AD2CB54A095}" type="slidenum">
              <a:rPr lang="en-GB" smtClean="0"/>
              <a:t>7</a:t>
            </a:fld>
            <a:endParaRPr lang="en-GB"/>
          </a:p>
        </p:txBody>
      </p:sp>
    </p:spTree>
    <p:extLst>
      <p:ext uri="{BB962C8B-B14F-4D97-AF65-F5344CB8AC3E}">
        <p14:creationId xmlns:p14="http://schemas.microsoft.com/office/powerpoint/2010/main" val="310428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Using what we’ve learned what pros and cons are there to talking like that?</a:t>
            </a:r>
          </a:p>
        </p:txBody>
      </p:sp>
      <p:sp>
        <p:nvSpPr>
          <p:cNvPr id="4" name="Slide Number Placeholder 3"/>
          <p:cNvSpPr>
            <a:spLocks noGrp="1"/>
          </p:cNvSpPr>
          <p:nvPr>
            <p:ph type="sldNum" sz="quarter" idx="5"/>
          </p:nvPr>
        </p:nvSpPr>
        <p:spPr/>
        <p:txBody>
          <a:bodyPr/>
          <a:lstStyle/>
          <a:p>
            <a:fld id="{F73092FD-3FF6-410F-8CA9-2AD2CB54A095}" type="slidenum">
              <a:rPr lang="en-GB" smtClean="0"/>
              <a:t>8</a:t>
            </a:fld>
            <a:endParaRPr lang="en-GB"/>
          </a:p>
        </p:txBody>
      </p:sp>
    </p:spTree>
    <p:extLst>
      <p:ext uri="{BB962C8B-B14F-4D97-AF65-F5344CB8AC3E}">
        <p14:creationId xmlns:p14="http://schemas.microsoft.com/office/powerpoint/2010/main" val="4026534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Explain the task and send off to break out rooms.</a:t>
            </a:r>
          </a:p>
        </p:txBody>
      </p:sp>
      <p:sp>
        <p:nvSpPr>
          <p:cNvPr id="4" name="Slide Number Placeholder 3"/>
          <p:cNvSpPr>
            <a:spLocks noGrp="1"/>
          </p:cNvSpPr>
          <p:nvPr>
            <p:ph type="sldNum" sz="quarter" idx="5"/>
          </p:nvPr>
        </p:nvSpPr>
        <p:spPr/>
        <p:txBody>
          <a:bodyPr/>
          <a:lstStyle/>
          <a:p>
            <a:fld id="{F73092FD-3FF6-410F-8CA9-2AD2CB54A095}" type="slidenum">
              <a:rPr lang="en-GB" smtClean="0"/>
              <a:t>9</a:t>
            </a:fld>
            <a:endParaRPr lang="en-GB"/>
          </a:p>
        </p:txBody>
      </p:sp>
    </p:spTree>
    <p:extLst>
      <p:ext uri="{BB962C8B-B14F-4D97-AF65-F5344CB8AC3E}">
        <p14:creationId xmlns:p14="http://schemas.microsoft.com/office/powerpoint/2010/main" val="3976732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Get the </a:t>
            </a:r>
            <a:r>
              <a:rPr lang="en-GB" dirty="0" err="1"/>
              <a:t>Yls</a:t>
            </a:r>
            <a:r>
              <a:rPr lang="en-GB" dirty="0"/>
              <a:t> to think about the pros and cons of each method. Their opinions can be gathered through the use of the chat or breakout rooms.</a:t>
            </a:r>
          </a:p>
        </p:txBody>
      </p:sp>
      <p:sp>
        <p:nvSpPr>
          <p:cNvPr id="4" name="Slide Number Placeholder 3"/>
          <p:cNvSpPr>
            <a:spLocks noGrp="1"/>
          </p:cNvSpPr>
          <p:nvPr>
            <p:ph type="sldNum" sz="quarter" idx="5"/>
          </p:nvPr>
        </p:nvSpPr>
        <p:spPr/>
        <p:txBody>
          <a:bodyPr/>
          <a:lstStyle/>
          <a:p>
            <a:fld id="{F73092FD-3FF6-410F-8CA9-2AD2CB54A095}" type="slidenum">
              <a:rPr lang="en-GB" smtClean="0"/>
              <a:t>10</a:t>
            </a:fld>
            <a:endParaRPr lang="en-GB"/>
          </a:p>
        </p:txBody>
      </p:sp>
    </p:spTree>
    <p:extLst>
      <p:ext uri="{BB962C8B-B14F-4D97-AF65-F5344CB8AC3E}">
        <p14:creationId xmlns:p14="http://schemas.microsoft.com/office/powerpoint/2010/main" val="1700602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51C5D3-5B3A-45E2-B8C8-078466CE199F}"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3138667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1C5D3-5B3A-45E2-B8C8-078466CE199F}"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198306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1C5D3-5B3A-45E2-B8C8-078466CE199F}"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1505234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1C5D3-5B3A-45E2-B8C8-078466CE199F}"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380198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51C5D3-5B3A-45E2-B8C8-078466CE199F}"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181201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51C5D3-5B3A-45E2-B8C8-078466CE199F}"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382795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51C5D3-5B3A-45E2-B8C8-078466CE199F}" type="datetimeFigureOut">
              <a:rPr lang="en-GB" smtClean="0"/>
              <a:t>28/01/2021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1551965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51C5D3-5B3A-45E2-B8C8-078466CE199F}" type="datetimeFigureOut">
              <a:rPr lang="en-GB" smtClean="0"/>
              <a:t>28/01/2021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1438973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51C5D3-5B3A-45E2-B8C8-078466CE199F}" type="datetimeFigureOut">
              <a:rPr lang="en-GB" smtClean="0"/>
              <a:t>28/01/2021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4224951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51C5D3-5B3A-45E2-B8C8-078466CE199F}"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3462760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51C5D3-5B3A-45E2-B8C8-078466CE199F}"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3311371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1C5D3-5B3A-45E2-B8C8-078466CE199F}" type="datetimeFigureOut">
              <a:rPr lang="en-GB" smtClean="0"/>
              <a:t>28/01/2021</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B4FC4-7BF1-48B1-B082-EADFF988100E}" type="slidenum">
              <a:rPr lang="en-GB" smtClean="0"/>
              <a:t>‹#›</a:t>
            </a:fld>
            <a:endParaRPr lang="en-GB"/>
          </a:p>
        </p:txBody>
      </p:sp>
    </p:spTree>
    <p:extLst>
      <p:ext uri="{BB962C8B-B14F-4D97-AF65-F5344CB8AC3E}">
        <p14:creationId xmlns:p14="http://schemas.microsoft.com/office/powerpoint/2010/main" val="3302772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person, outdoor, child, little&#10;&#10;Description automatically generated">
            <a:extLst>
              <a:ext uri="{FF2B5EF4-FFF2-40B4-BE49-F238E27FC236}">
                <a16:creationId xmlns:a16="http://schemas.microsoft.com/office/drawing/2014/main" id="{D7462E4A-9218-42FD-84A6-E9420B5F4619}"/>
              </a:ext>
            </a:extLst>
          </p:cNvPr>
          <p:cNvPicPr>
            <a:picLocks noChangeAspect="1"/>
          </p:cNvPicPr>
          <p:nvPr/>
        </p:nvPicPr>
        <p:blipFill rotWithShape="1">
          <a:blip r:embed="rId2">
            <a:extLst>
              <a:ext uri="{28A0092B-C50C-407E-A947-70E740481C1C}">
                <a14:useLocalDpi xmlns:a14="http://schemas.microsoft.com/office/drawing/2010/main" val="0"/>
              </a:ext>
            </a:extLst>
          </a:blip>
          <a:srcRect t="10843" b="4824"/>
          <a:stretch/>
        </p:blipFill>
        <p:spPr>
          <a:xfrm>
            <a:off x="0" y="-2"/>
            <a:ext cx="12192000" cy="6858001"/>
          </a:xfrm>
          <a:prstGeom prst="rect">
            <a:avLst/>
          </a:prstGeom>
        </p:spPr>
      </p:pic>
      <p:pic>
        <p:nvPicPr>
          <p:cNvPr id="9" name="Picture 8">
            <a:extLst>
              <a:ext uri="{FF2B5EF4-FFF2-40B4-BE49-F238E27FC236}">
                <a16:creationId xmlns:a16="http://schemas.microsoft.com/office/drawing/2014/main" id="{59D64D9F-E009-42DA-AAEA-748F97CBA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853" y="5372101"/>
            <a:ext cx="3106083" cy="1414462"/>
          </a:xfrm>
          <a:prstGeom prst="rect">
            <a:avLst/>
          </a:prstGeom>
        </p:spPr>
      </p:pic>
      <p:pic>
        <p:nvPicPr>
          <p:cNvPr id="8" name="Picture 7" descr="A picture containing room, clock, drawing&#10;&#10;Description automatically generated">
            <a:extLst>
              <a:ext uri="{FF2B5EF4-FFF2-40B4-BE49-F238E27FC236}">
                <a16:creationId xmlns:a16="http://schemas.microsoft.com/office/drawing/2014/main" id="{04DD46E5-C92A-4EB6-A778-54C4008A2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09" y="5592497"/>
            <a:ext cx="4477407" cy="1002939"/>
          </a:xfrm>
          <a:prstGeom prst="rect">
            <a:avLst/>
          </a:prstGeom>
        </p:spPr>
      </p:pic>
      <p:sp>
        <p:nvSpPr>
          <p:cNvPr id="7" name="Content Placeholder 6">
            <a:extLst>
              <a:ext uri="{FF2B5EF4-FFF2-40B4-BE49-F238E27FC236}">
                <a16:creationId xmlns:a16="http://schemas.microsoft.com/office/drawing/2014/main" id="{C940EE66-6B96-4537-A4AB-6289BB58900F}"/>
              </a:ext>
            </a:extLst>
          </p:cNvPr>
          <p:cNvSpPr>
            <a:spLocks noGrp="1"/>
          </p:cNvSpPr>
          <p:nvPr>
            <p:ph idx="1"/>
          </p:nvPr>
        </p:nvSpPr>
        <p:spPr>
          <a:xfrm>
            <a:off x="366210" y="571501"/>
            <a:ext cx="5152848" cy="4729162"/>
          </a:xfrm>
        </p:spPr>
        <p:txBody>
          <a:bodyPr>
            <a:noAutofit/>
          </a:bodyPr>
          <a:lstStyle/>
          <a:p>
            <a:pPr marL="0" indent="0">
              <a:buNone/>
            </a:pPr>
            <a:r>
              <a:rPr lang="en-GB" sz="5000" b="1" dirty="0">
                <a:solidFill>
                  <a:srgbClr val="7414DC"/>
                </a:solidFill>
                <a:latin typeface="Nunito Sans Black" panose="00000A00000000000000" pitchFamily="2" charset="0"/>
              </a:rPr>
              <a:t>Module C: That’s the way to do it!</a:t>
            </a:r>
          </a:p>
          <a:p>
            <a:pPr marL="0" indent="0">
              <a:buNone/>
            </a:pPr>
            <a:r>
              <a:rPr lang="en-GB" sz="5000" b="1" dirty="0">
                <a:solidFill>
                  <a:srgbClr val="00B8A4"/>
                </a:solidFill>
                <a:latin typeface="Nunito Sans Black" panose="00000A00000000000000" pitchFamily="2" charset="0"/>
              </a:rPr>
              <a:t>Module J: Communicate it!</a:t>
            </a:r>
          </a:p>
        </p:txBody>
      </p:sp>
    </p:spTree>
    <p:extLst>
      <p:ext uri="{BB962C8B-B14F-4D97-AF65-F5344CB8AC3E}">
        <p14:creationId xmlns:p14="http://schemas.microsoft.com/office/powerpoint/2010/main" val="7220018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1228682"/>
          </a:xfrm>
        </p:spPr>
        <p:txBody>
          <a:bodyPr numCol="1">
            <a:normAutofit/>
          </a:bodyPr>
          <a:lstStyle/>
          <a:p>
            <a:pPr marL="0" indent="0">
              <a:buNone/>
            </a:pPr>
            <a:r>
              <a:rPr lang="en-GB" sz="3400" b="1" dirty="0">
                <a:solidFill>
                  <a:srgbClr val="7414DC"/>
                </a:solidFill>
                <a:latin typeface="Nunito Sans Black" panose="00000A00000000000000" pitchFamily="2" charset="0"/>
              </a:rPr>
              <a:t>Teaching styles</a:t>
            </a:r>
          </a:p>
          <a:p>
            <a:pPr marL="0" indent="0" algn="ctr">
              <a:buNone/>
            </a:pPr>
            <a:r>
              <a:rPr lang="en-GB" sz="3400" b="1" dirty="0">
                <a:solidFill>
                  <a:srgbClr val="00B8A4"/>
                </a:solidFill>
                <a:latin typeface="Nunito Sans Black" panose="00000A00000000000000" pitchFamily="2" charset="0"/>
              </a:rPr>
              <a:t>Diagram or picture</a:t>
            </a:r>
          </a:p>
        </p:txBody>
      </p:sp>
      <p:sp>
        <p:nvSpPr>
          <p:cNvPr id="9" name="TextBox 8">
            <a:extLst>
              <a:ext uri="{FF2B5EF4-FFF2-40B4-BE49-F238E27FC236}">
                <a16:creationId xmlns:a16="http://schemas.microsoft.com/office/drawing/2014/main" id="{A9B73325-B4B6-4F27-AAD9-541FCDFB1D30}"/>
              </a:ext>
            </a:extLst>
          </p:cNvPr>
          <p:cNvSpPr txBox="1"/>
          <p:nvPr/>
        </p:nvSpPr>
        <p:spPr>
          <a:xfrm>
            <a:off x="1063256" y="2720111"/>
            <a:ext cx="4662630" cy="3262432"/>
          </a:xfrm>
          <a:prstGeom prst="rect">
            <a:avLst/>
          </a:prstGeom>
          <a:noFill/>
        </p:spPr>
        <p:txBody>
          <a:bodyPr wrap="square" rtlCol="0">
            <a:spAutoFit/>
          </a:bodyPr>
          <a:lstStyle/>
          <a:p>
            <a:r>
              <a:rPr lang="en-GB" sz="2800" dirty="0">
                <a:solidFill>
                  <a:srgbClr val="26B756"/>
                </a:solidFill>
                <a:latin typeface="Nunito Sans ExtraBold" panose="00000900000000000000" pitchFamily="2" charset="0"/>
              </a:rPr>
              <a:t>Pros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Useful when everyone needs to make the same thing.</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Everyone gets the same message.</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Helps young people know if they’re doing it right (looks like the picture) or not.</a:t>
            </a:r>
          </a:p>
        </p:txBody>
      </p:sp>
      <p:sp>
        <p:nvSpPr>
          <p:cNvPr id="12" name="TextBox 11">
            <a:extLst>
              <a:ext uri="{FF2B5EF4-FFF2-40B4-BE49-F238E27FC236}">
                <a16:creationId xmlns:a16="http://schemas.microsoft.com/office/drawing/2014/main" id="{C6645BC5-E79E-488E-8624-0EE5999FBE0F}"/>
              </a:ext>
            </a:extLst>
          </p:cNvPr>
          <p:cNvSpPr txBox="1"/>
          <p:nvPr/>
        </p:nvSpPr>
        <p:spPr>
          <a:xfrm>
            <a:off x="6466114" y="2720111"/>
            <a:ext cx="4662630" cy="3262432"/>
          </a:xfrm>
          <a:prstGeom prst="rect">
            <a:avLst/>
          </a:prstGeom>
          <a:noFill/>
        </p:spPr>
        <p:txBody>
          <a:bodyPr wrap="square" rtlCol="0">
            <a:spAutoFit/>
          </a:bodyPr>
          <a:lstStyle/>
          <a:p>
            <a:r>
              <a:rPr lang="en-GB" sz="2800" dirty="0">
                <a:solidFill>
                  <a:srgbClr val="ED4024"/>
                </a:solidFill>
                <a:latin typeface="Nunito Sans ExtraBold" panose="00000900000000000000" pitchFamily="2" charset="0"/>
              </a:rPr>
              <a:t>Cons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Getting enough copies for everyone can be a challenge.</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Often skip steps or may be unclear how to get from one picture to another.</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Can be unhelpful on their own.</a:t>
            </a:r>
          </a:p>
        </p:txBody>
      </p:sp>
    </p:spTree>
    <p:extLst>
      <p:ext uri="{BB962C8B-B14F-4D97-AF65-F5344CB8AC3E}">
        <p14:creationId xmlns:p14="http://schemas.microsoft.com/office/powerpoint/2010/main" val="11608992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1228682"/>
          </a:xfrm>
        </p:spPr>
        <p:txBody>
          <a:bodyPr numCol="1">
            <a:normAutofit/>
          </a:bodyPr>
          <a:lstStyle/>
          <a:p>
            <a:pPr marL="0" indent="0">
              <a:buNone/>
            </a:pPr>
            <a:r>
              <a:rPr lang="en-GB" sz="3400" b="1" dirty="0">
                <a:solidFill>
                  <a:srgbClr val="7414DC"/>
                </a:solidFill>
                <a:latin typeface="Nunito Sans Black" panose="00000A00000000000000" pitchFamily="2" charset="0"/>
              </a:rPr>
              <a:t>Teaching styles</a:t>
            </a:r>
          </a:p>
          <a:p>
            <a:pPr marL="0" indent="0" algn="ctr">
              <a:buNone/>
            </a:pPr>
            <a:r>
              <a:rPr lang="en-GB" sz="3400" b="1" dirty="0">
                <a:solidFill>
                  <a:srgbClr val="00B8A4"/>
                </a:solidFill>
                <a:latin typeface="Nunito Sans Black" panose="00000A00000000000000" pitchFamily="2" charset="0"/>
              </a:rPr>
              <a:t>Demonstration</a:t>
            </a:r>
          </a:p>
        </p:txBody>
      </p:sp>
      <p:sp>
        <p:nvSpPr>
          <p:cNvPr id="9" name="TextBox 8">
            <a:extLst>
              <a:ext uri="{FF2B5EF4-FFF2-40B4-BE49-F238E27FC236}">
                <a16:creationId xmlns:a16="http://schemas.microsoft.com/office/drawing/2014/main" id="{A9B73325-B4B6-4F27-AAD9-541FCDFB1D30}"/>
              </a:ext>
            </a:extLst>
          </p:cNvPr>
          <p:cNvSpPr txBox="1"/>
          <p:nvPr/>
        </p:nvSpPr>
        <p:spPr>
          <a:xfrm>
            <a:off x="1063256" y="2720111"/>
            <a:ext cx="4662630" cy="2970044"/>
          </a:xfrm>
          <a:prstGeom prst="rect">
            <a:avLst/>
          </a:prstGeom>
          <a:noFill/>
        </p:spPr>
        <p:txBody>
          <a:bodyPr wrap="square" rtlCol="0">
            <a:spAutoFit/>
          </a:bodyPr>
          <a:lstStyle/>
          <a:p>
            <a:r>
              <a:rPr lang="en-GB" sz="2800" dirty="0">
                <a:solidFill>
                  <a:srgbClr val="26B756"/>
                </a:solidFill>
                <a:latin typeface="Nunito Sans ExtraBold" panose="00000900000000000000" pitchFamily="2" charset="0"/>
              </a:rPr>
              <a:t>Pros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Effective and has impact.</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When combined with the young people trying it themselves, is often effective.</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Works well in small groups.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Can be very hands on.</a:t>
            </a:r>
          </a:p>
        </p:txBody>
      </p:sp>
      <p:sp>
        <p:nvSpPr>
          <p:cNvPr id="12" name="TextBox 11">
            <a:extLst>
              <a:ext uri="{FF2B5EF4-FFF2-40B4-BE49-F238E27FC236}">
                <a16:creationId xmlns:a16="http://schemas.microsoft.com/office/drawing/2014/main" id="{C6645BC5-E79E-488E-8624-0EE5999FBE0F}"/>
              </a:ext>
            </a:extLst>
          </p:cNvPr>
          <p:cNvSpPr txBox="1"/>
          <p:nvPr/>
        </p:nvSpPr>
        <p:spPr>
          <a:xfrm>
            <a:off x="6466114" y="2720111"/>
            <a:ext cx="4662630" cy="3185487"/>
          </a:xfrm>
          <a:prstGeom prst="rect">
            <a:avLst/>
          </a:prstGeom>
          <a:noFill/>
        </p:spPr>
        <p:txBody>
          <a:bodyPr wrap="square" rtlCol="0">
            <a:spAutoFit/>
          </a:bodyPr>
          <a:lstStyle/>
          <a:p>
            <a:r>
              <a:rPr lang="en-GB" sz="2800" dirty="0">
                <a:solidFill>
                  <a:srgbClr val="ED4024"/>
                </a:solidFill>
                <a:latin typeface="Nunito Sans ExtraBold" panose="00000900000000000000" pitchFamily="2" charset="0"/>
              </a:rPr>
              <a:t>Cons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Harder in bigger groups, both to see or have 1:1 problem solving with a leader.</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Not useful if the leaders shows the young people without a chance for them to try it themselves.</a:t>
            </a:r>
          </a:p>
        </p:txBody>
      </p:sp>
    </p:spTree>
    <p:extLst>
      <p:ext uri="{BB962C8B-B14F-4D97-AF65-F5344CB8AC3E}">
        <p14:creationId xmlns:p14="http://schemas.microsoft.com/office/powerpoint/2010/main" val="28692373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1228682"/>
          </a:xfrm>
        </p:spPr>
        <p:txBody>
          <a:bodyPr numCol="1">
            <a:normAutofit/>
          </a:bodyPr>
          <a:lstStyle/>
          <a:p>
            <a:pPr marL="0" indent="0">
              <a:buNone/>
            </a:pPr>
            <a:r>
              <a:rPr lang="en-GB" sz="3400" b="1" dirty="0">
                <a:solidFill>
                  <a:srgbClr val="7414DC"/>
                </a:solidFill>
                <a:latin typeface="Nunito Sans Black" panose="00000A00000000000000" pitchFamily="2" charset="0"/>
              </a:rPr>
              <a:t>Teaching styles</a:t>
            </a:r>
          </a:p>
          <a:p>
            <a:pPr marL="0" indent="0" algn="ctr">
              <a:buNone/>
            </a:pPr>
            <a:r>
              <a:rPr lang="en-GB" sz="3400" b="1" dirty="0">
                <a:solidFill>
                  <a:srgbClr val="00B8A4"/>
                </a:solidFill>
                <a:latin typeface="Nunito Sans Black" panose="00000A00000000000000" pitchFamily="2" charset="0"/>
              </a:rPr>
              <a:t>Presentation using PowerPoint</a:t>
            </a:r>
          </a:p>
        </p:txBody>
      </p:sp>
      <p:sp>
        <p:nvSpPr>
          <p:cNvPr id="9" name="TextBox 8">
            <a:extLst>
              <a:ext uri="{FF2B5EF4-FFF2-40B4-BE49-F238E27FC236}">
                <a16:creationId xmlns:a16="http://schemas.microsoft.com/office/drawing/2014/main" id="{A9B73325-B4B6-4F27-AAD9-541FCDFB1D30}"/>
              </a:ext>
            </a:extLst>
          </p:cNvPr>
          <p:cNvSpPr txBox="1"/>
          <p:nvPr/>
        </p:nvSpPr>
        <p:spPr>
          <a:xfrm>
            <a:off x="1063256" y="2720111"/>
            <a:ext cx="4662630" cy="3339376"/>
          </a:xfrm>
          <a:prstGeom prst="rect">
            <a:avLst/>
          </a:prstGeom>
          <a:noFill/>
        </p:spPr>
        <p:txBody>
          <a:bodyPr wrap="square" rtlCol="0">
            <a:spAutoFit/>
          </a:bodyPr>
          <a:lstStyle/>
          <a:p>
            <a:r>
              <a:rPr lang="en-GB" sz="2800" dirty="0">
                <a:solidFill>
                  <a:srgbClr val="26B756"/>
                </a:solidFill>
                <a:latin typeface="Nunito Sans ExtraBold" panose="00000900000000000000" pitchFamily="2" charset="0"/>
              </a:rPr>
              <a:t>Pros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Useful for large groups.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Can get lots of information across or show pictures/video clearly to lots of people.</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Effective if they have a clear and simple message.</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Helpful for distance learning.</a:t>
            </a:r>
          </a:p>
        </p:txBody>
      </p:sp>
      <p:sp>
        <p:nvSpPr>
          <p:cNvPr id="12" name="TextBox 11">
            <a:extLst>
              <a:ext uri="{FF2B5EF4-FFF2-40B4-BE49-F238E27FC236}">
                <a16:creationId xmlns:a16="http://schemas.microsoft.com/office/drawing/2014/main" id="{C6645BC5-E79E-488E-8624-0EE5999FBE0F}"/>
              </a:ext>
            </a:extLst>
          </p:cNvPr>
          <p:cNvSpPr txBox="1"/>
          <p:nvPr/>
        </p:nvSpPr>
        <p:spPr>
          <a:xfrm>
            <a:off x="6466114" y="2720111"/>
            <a:ext cx="4662630" cy="2893100"/>
          </a:xfrm>
          <a:prstGeom prst="rect">
            <a:avLst/>
          </a:prstGeom>
          <a:noFill/>
        </p:spPr>
        <p:txBody>
          <a:bodyPr wrap="square" rtlCol="0">
            <a:spAutoFit/>
          </a:bodyPr>
          <a:lstStyle/>
          <a:p>
            <a:r>
              <a:rPr lang="en-GB" sz="2800" dirty="0">
                <a:solidFill>
                  <a:srgbClr val="ED4024"/>
                </a:solidFill>
                <a:latin typeface="Nunito Sans ExtraBold" panose="00000900000000000000" pitchFamily="2" charset="0"/>
              </a:rPr>
              <a:t>Cons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Can be lengthy or boring if not careful.</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Not always equipped for them.</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Death by PowerPoint if not careful!</a:t>
            </a:r>
          </a:p>
        </p:txBody>
      </p:sp>
    </p:spTree>
    <p:extLst>
      <p:ext uri="{BB962C8B-B14F-4D97-AF65-F5344CB8AC3E}">
        <p14:creationId xmlns:p14="http://schemas.microsoft.com/office/powerpoint/2010/main" val="24734230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1228682"/>
          </a:xfrm>
        </p:spPr>
        <p:txBody>
          <a:bodyPr numCol="1">
            <a:normAutofit/>
          </a:bodyPr>
          <a:lstStyle/>
          <a:p>
            <a:pPr marL="0" indent="0">
              <a:buNone/>
            </a:pPr>
            <a:r>
              <a:rPr lang="en-GB" sz="3400" b="1" dirty="0">
                <a:solidFill>
                  <a:srgbClr val="7414DC"/>
                </a:solidFill>
                <a:latin typeface="Nunito Sans Black" panose="00000A00000000000000" pitchFamily="2" charset="0"/>
              </a:rPr>
              <a:t>Teaching styles</a:t>
            </a:r>
          </a:p>
          <a:p>
            <a:pPr marL="0" indent="0" algn="ctr">
              <a:buNone/>
            </a:pPr>
            <a:r>
              <a:rPr lang="en-GB" sz="3400" b="1" dirty="0">
                <a:solidFill>
                  <a:srgbClr val="00B8A4"/>
                </a:solidFill>
                <a:latin typeface="Nunito Sans Black" panose="00000A00000000000000" pitchFamily="2" charset="0"/>
              </a:rPr>
              <a:t>Written material</a:t>
            </a:r>
          </a:p>
        </p:txBody>
      </p:sp>
      <p:sp>
        <p:nvSpPr>
          <p:cNvPr id="9" name="TextBox 8">
            <a:extLst>
              <a:ext uri="{FF2B5EF4-FFF2-40B4-BE49-F238E27FC236}">
                <a16:creationId xmlns:a16="http://schemas.microsoft.com/office/drawing/2014/main" id="{A9B73325-B4B6-4F27-AAD9-541FCDFB1D30}"/>
              </a:ext>
            </a:extLst>
          </p:cNvPr>
          <p:cNvSpPr txBox="1"/>
          <p:nvPr/>
        </p:nvSpPr>
        <p:spPr>
          <a:xfrm>
            <a:off x="1063256" y="2720111"/>
            <a:ext cx="4662630" cy="2893100"/>
          </a:xfrm>
          <a:prstGeom prst="rect">
            <a:avLst/>
          </a:prstGeom>
          <a:noFill/>
        </p:spPr>
        <p:txBody>
          <a:bodyPr wrap="square" rtlCol="0">
            <a:spAutoFit/>
          </a:bodyPr>
          <a:lstStyle/>
          <a:p>
            <a:r>
              <a:rPr lang="en-GB" sz="2800" dirty="0">
                <a:solidFill>
                  <a:srgbClr val="26B756"/>
                </a:solidFill>
                <a:latin typeface="Nunito Sans ExtraBold" panose="00000900000000000000" pitchFamily="2" charset="0"/>
              </a:rPr>
              <a:t>Pros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Independence when learning new skills.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Can provide detailed instructions that can be read at any time.</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Useful for Scouts +</a:t>
            </a:r>
          </a:p>
        </p:txBody>
      </p:sp>
      <p:sp>
        <p:nvSpPr>
          <p:cNvPr id="12" name="TextBox 11">
            <a:extLst>
              <a:ext uri="{FF2B5EF4-FFF2-40B4-BE49-F238E27FC236}">
                <a16:creationId xmlns:a16="http://schemas.microsoft.com/office/drawing/2014/main" id="{C6645BC5-E79E-488E-8624-0EE5999FBE0F}"/>
              </a:ext>
            </a:extLst>
          </p:cNvPr>
          <p:cNvSpPr txBox="1"/>
          <p:nvPr/>
        </p:nvSpPr>
        <p:spPr>
          <a:xfrm>
            <a:off x="6466114" y="2720111"/>
            <a:ext cx="4662630" cy="3708708"/>
          </a:xfrm>
          <a:prstGeom prst="rect">
            <a:avLst/>
          </a:prstGeom>
          <a:noFill/>
        </p:spPr>
        <p:txBody>
          <a:bodyPr wrap="square" rtlCol="0">
            <a:spAutoFit/>
          </a:bodyPr>
          <a:lstStyle/>
          <a:p>
            <a:r>
              <a:rPr lang="en-GB" sz="2800" dirty="0">
                <a:solidFill>
                  <a:srgbClr val="ED4024"/>
                </a:solidFill>
                <a:latin typeface="Nunito Sans ExtraBold" panose="00000900000000000000" pitchFamily="2" charset="0"/>
              </a:rPr>
              <a:t>Cons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Think about number of copies needed.</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Less suitable for Beavers and Cubs – reading skill not fluent enough.</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Difficult to visualise if text on its own.</a:t>
            </a:r>
          </a:p>
          <a:p>
            <a:pPr marL="285750" indent="-285750">
              <a:spcAft>
                <a:spcPts val="600"/>
              </a:spcAft>
              <a:buFont typeface="Arial" panose="020B0604020202020204" pitchFamily="34" charset="0"/>
              <a:buChar char="•"/>
            </a:pPr>
            <a:endParaRPr lang="en-GB" sz="2400" dirty="0">
              <a:latin typeface="Nunito Sans SemiBold" panose="00000700000000000000" pitchFamily="2" charset="0"/>
            </a:endParaRPr>
          </a:p>
        </p:txBody>
      </p:sp>
    </p:spTree>
    <p:extLst>
      <p:ext uri="{BB962C8B-B14F-4D97-AF65-F5344CB8AC3E}">
        <p14:creationId xmlns:p14="http://schemas.microsoft.com/office/powerpoint/2010/main" val="31100458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1228682"/>
          </a:xfrm>
        </p:spPr>
        <p:txBody>
          <a:bodyPr numCol="1">
            <a:normAutofit/>
          </a:bodyPr>
          <a:lstStyle/>
          <a:p>
            <a:pPr marL="0" indent="0">
              <a:buNone/>
            </a:pPr>
            <a:r>
              <a:rPr lang="en-GB" sz="3400" b="1" dirty="0">
                <a:solidFill>
                  <a:srgbClr val="7414DC"/>
                </a:solidFill>
                <a:latin typeface="Nunito Sans Black" panose="00000A00000000000000" pitchFamily="2" charset="0"/>
              </a:rPr>
              <a:t>Teaching styles</a:t>
            </a:r>
          </a:p>
          <a:p>
            <a:pPr marL="0" indent="0" algn="ctr">
              <a:buNone/>
            </a:pPr>
            <a:r>
              <a:rPr lang="en-GB" sz="3400" b="1" dirty="0">
                <a:solidFill>
                  <a:srgbClr val="00B8A4"/>
                </a:solidFill>
                <a:latin typeface="Nunito Sans Black" panose="00000A00000000000000" pitchFamily="2" charset="0"/>
              </a:rPr>
              <a:t>Group instruction</a:t>
            </a:r>
          </a:p>
        </p:txBody>
      </p:sp>
      <p:sp>
        <p:nvSpPr>
          <p:cNvPr id="9" name="TextBox 8">
            <a:extLst>
              <a:ext uri="{FF2B5EF4-FFF2-40B4-BE49-F238E27FC236}">
                <a16:creationId xmlns:a16="http://schemas.microsoft.com/office/drawing/2014/main" id="{A9B73325-B4B6-4F27-AAD9-541FCDFB1D30}"/>
              </a:ext>
            </a:extLst>
          </p:cNvPr>
          <p:cNvSpPr txBox="1"/>
          <p:nvPr/>
        </p:nvSpPr>
        <p:spPr>
          <a:xfrm>
            <a:off x="1063256" y="2720111"/>
            <a:ext cx="4662630" cy="3262432"/>
          </a:xfrm>
          <a:prstGeom prst="rect">
            <a:avLst/>
          </a:prstGeom>
          <a:noFill/>
        </p:spPr>
        <p:txBody>
          <a:bodyPr wrap="square" rtlCol="0">
            <a:spAutoFit/>
          </a:bodyPr>
          <a:lstStyle/>
          <a:p>
            <a:r>
              <a:rPr lang="en-GB" sz="2800" dirty="0">
                <a:solidFill>
                  <a:srgbClr val="26B756"/>
                </a:solidFill>
                <a:latin typeface="Nunito Sans ExtraBold" panose="00000900000000000000" pitchFamily="2" charset="0"/>
              </a:rPr>
              <a:t>Pros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Easier to demonstrate and answer questions.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Quicker access to a leader or an experienced/trained peer leader.</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Can rotate the activities through the groups.</a:t>
            </a:r>
          </a:p>
        </p:txBody>
      </p:sp>
      <p:sp>
        <p:nvSpPr>
          <p:cNvPr id="12" name="TextBox 11">
            <a:extLst>
              <a:ext uri="{FF2B5EF4-FFF2-40B4-BE49-F238E27FC236}">
                <a16:creationId xmlns:a16="http://schemas.microsoft.com/office/drawing/2014/main" id="{C6645BC5-E79E-488E-8624-0EE5999FBE0F}"/>
              </a:ext>
            </a:extLst>
          </p:cNvPr>
          <p:cNvSpPr txBox="1"/>
          <p:nvPr/>
        </p:nvSpPr>
        <p:spPr>
          <a:xfrm>
            <a:off x="6466114" y="2720111"/>
            <a:ext cx="4662630" cy="2893100"/>
          </a:xfrm>
          <a:prstGeom prst="rect">
            <a:avLst/>
          </a:prstGeom>
          <a:noFill/>
        </p:spPr>
        <p:txBody>
          <a:bodyPr wrap="square" rtlCol="0">
            <a:spAutoFit/>
          </a:bodyPr>
          <a:lstStyle/>
          <a:p>
            <a:r>
              <a:rPr lang="en-GB" sz="2800" dirty="0">
                <a:solidFill>
                  <a:srgbClr val="ED4024"/>
                </a:solidFill>
                <a:latin typeface="Nunito Sans ExtraBold" panose="00000900000000000000" pitchFamily="2" charset="0"/>
              </a:rPr>
              <a:t>Cons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All leaders would need to know what is happening or their role in the evening. </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Difficult to see the bigger picture.</a:t>
            </a:r>
          </a:p>
          <a:p>
            <a:pPr marL="285750" indent="-285750">
              <a:spcAft>
                <a:spcPts val="600"/>
              </a:spcAft>
              <a:buFont typeface="Arial" panose="020B0604020202020204" pitchFamily="34" charset="0"/>
              <a:buChar char="•"/>
            </a:pPr>
            <a:endParaRPr lang="en-GB" sz="2400" dirty="0">
              <a:latin typeface="Nunito Sans SemiBold" panose="00000700000000000000" pitchFamily="2" charset="0"/>
            </a:endParaRPr>
          </a:p>
        </p:txBody>
      </p:sp>
    </p:spTree>
    <p:extLst>
      <p:ext uri="{BB962C8B-B14F-4D97-AF65-F5344CB8AC3E}">
        <p14:creationId xmlns:p14="http://schemas.microsoft.com/office/powerpoint/2010/main" val="37500478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numCol="1">
            <a:normAutofit/>
          </a:bodyPr>
          <a:lstStyle/>
          <a:p>
            <a:pPr marL="0" indent="0">
              <a:buNone/>
            </a:pPr>
            <a:r>
              <a:rPr lang="en-GB" sz="3400" b="1" dirty="0">
                <a:solidFill>
                  <a:srgbClr val="7414DC"/>
                </a:solidFill>
                <a:latin typeface="Nunito Sans Black" panose="00000A00000000000000" pitchFamily="2" charset="0"/>
              </a:rPr>
              <a:t>Passing on skills summary</a:t>
            </a:r>
          </a:p>
          <a:p>
            <a:pPr>
              <a:lnSpc>
                <a:spcPct val="100000"/>
              </a:lnSpc>
            </a:pPr>
            <a:r>
              <a:rPr lang="en-US" dirty="0">
                <a:latin typeface="Nunito Sans" panose="00000500000000000000" pitchFamily="2" charset="0"/>
              </a:rPr>
              <a:t>Choose a technique that will work for what you need to do, the age group and what resources you have.</a:t>
            </a:r>
          </a:p>
          <a:p>
            <a:pPr>
              <a:lnSpc>
                <a:spcPct val="100000"/>
              </a:lnSpc>
            </a:pPr>
            <a:r>
              <a:rPr lang="en-US" dirty="0">
                <a:latin typeface="Nunito Sans" panose="00000500000000000000" pitchFamily="2" charset="0"/>
              </a:rPr>
              <a:t>I do, We do, You do works very well when teaching practical skills.</a:t>
            </a:r>
          </a:p>
          <a:p>
            <a:pPr>
              <a:lnSpc>
                <a:spcPct val="100000"/>
              </a:lnSpc>
            </a:pPr>
            <a:r>
              <a:rPr lang="en-US" dirty="0">
                <a:latin typeface="Nunito Sans" panose="00000500000000000000" pitchFamily="2" charset="0"/>
              </a:rPr>
              <a:t>Try to make sure a range of learning styles are catered for.</a:t>
            </a:r>
          </a:p>
          <a:p>
            <a:pPr lvl="1">
              <a:lnSpc>
                <a:spcPct val="100000"/>
              </a:lnSpc>
            </a:pPr>
            <a:r>
              <a:rPr lang="en-US" dirty="0">
                <a:latin typeface="Nunito Sans" panose="00000500000000000000" pitchFamily="2" charset="0"/>
              </a:rPr>
              <a:t>Visual (pictures or video)</a:t>
            </a:r>
          </a:p>
          <a:p>
            <a:pPr lvl="1">
              <a:lnSpc>
                <a:spcPct val="100000"/>
              </a:lnSpc>
            </a:pPr>
            <a:r>
              <a:rPr lang="en-US" dirty="0">
                <a:latin typeface="Nunito Sans" panose="00000500000000000000" pitchFamily="2" charset="0"/>
              </a:rPr>
              <a:t>Auditory (Listening or talking)</a:t>
            </a:r>
          </a:p>
          <a:p>
            <a:pPr lvl="1">
              <a:lnSpc>
                <a:spcPct val="100000"/>
              </a:lnSpc>
            </a:pPr>
            <a:r>
              <a:rPr lang="en-US" dirty="0">
                <a:latin typeface="Nunito Sans" panose="00000500000000000000" pitchFamily="2" charset="0"/>
              </a:rPr>
              <a:t>Kinesthetic (Touching or moving something yourself)</a:t>
            </a:r>
          </a:p>
        </p:txBody>
      </p:sp>
    </p:spTree>
    <p:extLst>
      <p:ext uri="{BB962C8B-B14F-4D97-AF65-F5344CB8AC3E}">
        <p14:creationId xmlns:p14="http://schemas.microsoft.com/office/powerpoint/2010/main" val="21969620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xEl>
                                              <p:pRg st="4" end="4"/>
                                            </p:txEl>
                                          </p:spTgt>
                                        </p:tgtEl>
                                        <p:attrNameLst>
                                          <p:attrName>style.visibility</p:attrName>
                                        </p:attrNameLst>
                                      </p:cBhvr>
                                      <p:to>
                                        <p:strVal val="visible"/>
                                      </p:to>
                                    </p:set>
                                    <p:animEffect transition="in" filter="fade">
                                      <p:cBhvr>
                                        <p:cTn id="20" dur="500"/>
                                        <p:tgtEl>
                                          <p:spTgt spid="17">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animEffect transition="in" filter="fade">
                                      <p:cBhvr>
                                        <p:cTn id="23" dur="500"/>
                                        <p:tgtEl>
                                          <p:spTgt spid="17">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xEl>
                                              <p:pRg st="6" end="6"/>
                                            </p:txEl>
                                          </p:spTgt>
                                        </p:tgtEl>
                                        <p:attrNameLst>
                                          <p:attrName>style.visibility</p:attrName>
                                        </p:attrNameLst>
                                      </p:cBhvr>
                                      <p:to>
                                        <p:strVal val="visible"/>
                                      </p:to>
                                    </p:set>
                                    <p:animEffect transition="in" filter="fade">
                                      <p:cBhvr>
                                        <p:cTn id="26"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EE0"/>
        </a:solidFill>
        <a:effectLst/>
      </p:bgPr>
    </p:bg>
    <p:spTree>
      <p:nvGrpSpPr>
        <p:cNvPr id="1" name=""/>
        <p:cNvGrpSpPr/>
        <p:nvPr/>
      </p:nvGrpSpPr>
      <p:grpSpPr>
        <a:xfrm>
          <a:off x="0" y="0"/>
          <a:ext cx="0" cy="0"/>
          <a:chOff x="0" y="0"/>
          <a:chExt cx="0" cy="0"/>
        </a:xfrm>
      </p:grpSpPr>
      <p:pic>
        <p:nvPicPr>
          <p:cNvPr id="8" name="Picture 7" descr="A group of people standing in the grass&#10;&#10;Description automatically generated">
            <a:extLst>
              <a:ext uri="{FF2B5EF4-FFF2-40B4-BE49-F238E27FC236}">
                <a16:creationId xmlns:a16="http://schemas.microsoft.com/office/drawing/2014/main" id="{69858BD0-08B1-48C0-ADEE-92FEC8C681C6}"/>
              </a:ext>
            </a:extLst>
          </p:cNvPr>
          <p:cNvPicPr>
            <a:picLocks noChangeAspect="1"/>
          </p:cNvPicPr>
          <p:nvPr/>
        </p:nvPicPr>
        <p:blipFill rotWithShape="1">
          <a:blip r:embed="rId2">
            <a:extLst>
              <a:ext uri="{28A0092B-C50C-407E-A947-70E740481C1C}">
                <a14:useLocalDpi xmlns:a14="http://schemas.microsoft.com/office/drawing/2010/main" val="0"/>
              </a:ext>
            </a:extLst>
          </a:blip>
          <a:srcRect l="14861" r="18473"/>
          <a:stretch/>
        </p:blipFill>
        <p:spPr>
          <a:xfrm>
            <a:off x="6096000" y="0"/>
            <a:ext cx="6096000" cy="6858000"/>
          </a:xfrm>
          <a:prstGeom prst="rect">
            <a:avLst/>
          </a:prstGeom>
        </p:spPr>
      </p:pic>
      <p:sp>
        <p:nvSpPr>
          <p:cNvPr id="7" name="Content Placeholder 6">
            <a:extLst>
              <a:ext uri="{FF2B5EF4-FFF2-40B4-BE49-F238E27FC236}">
                <a16:creationId xmlns:a16="http://schemas.microsoft.com/office/drawing/2014/main" id="{C940EE66-6B96-4537-A4AB-6289BB58900F}"/>
              </a:ext>
            </a:extLst>
          </p:cNvPr>
          <p:cNvSpPr>
            <a:spLocks noGrp="1"/>
          </p:cNvSpPr>
          <p:nvPr>
            <p:ph idx="1"/>
          </p:nvPr>
        </p:nvSpPr>
        <p:spPr>
          <a:xfrm>
            <a:off x="348343" y="1297858"/>
            <a:ext cx="5538108" cy="4879106"/>
          </a:xfrm>
        </p:spPr>
        <p:txBody>
          <a:bodyPr anchor="ctr">
            <a:normAutofit/>
          </a:bodyPr>
          <a:lstStyle/>
          <a:p>
            <a:pPr marL="0" indent="0" algn="ctr">
              <a:buNone/>
            </a:pPr>
            <a:r>
              <a:rPr lang="en-GB" sz="4000" b="1" dirty="0">
                <a:solidFill>
                  <a:schemeClr val="bg1"/>
                </a:solidFill>
                <a:latin typeface="Nunito Sans Black" panose="00000A00000000000000" pitchFamily="2" charset="0"/>
              </a:rPr>
              <a:t>Communication skills.</a:t>
            </a:r>
          </a:p>
          <a:p>
            <a:pPr marL="0" indent="0">
              <a:buNone/>
            </a:pPr>
            <a:endParaRPr lang="en-GB" sz="3200" dirty="0">
              <a:solidFill>
                <a:schemeClr val="bg1"/>
              </a:solidFill>
              <a:latin typeface="Nunito Sans" panose="00000500000000000000" pitchFamily="2" charset="0"/>
            </a:endParaRPr>
          </a:p>
        </p:txBody>
      </p:sp>
      <p:pic>
        <p:nvPicPr>
          <p:cNvPr id="6" name="Picture 5" descr="A picture containing room, drawing&#10;&#10;Description automatically generated">
            <a:extLst>
              <a:ext uri="{FF2B5EF4-FFF2-40B4-BE49-F238E27FC236}">
                <a16:creationId xmlns:a16="http://schemas.microsoft.com/office/drawing/2014/main" id="{93750CF4-8D7D-4FE3-ADAD-D974AD5B8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96" y="256562"/>
            <a:ext cx="3144438" cy="704354"/>
          </a:xfrm>
          <a:prstGeom prst="rect">
            <a:avLst/>
          </a:prstGeom>
        </p:spPr>
      </p:pic>
      <p:pic>
        <p:nvPicPr>
          <p:cNvPr id="9" name="Picture 8">
            <a:extLst>
              <a:ext uri="{FF2B5EF4-FFF2-40B4-BE49-F238E27FC236}">
                <a16:creationId xmlns:a16="http://schemas.microsoft.com/office/drawing/2014/main" id="{08BEBBDB-1FA3-425A-829C-4DC1D953E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Tree>
    <p:extLst>
      <p:ext uri="{BB962C8B-B14F-4D97-AF65-F5344CB8AC3E}">
        <p14:creationId xmlns:p14="http://schemas.microsoft.com/office/powerpoint/2010/main" val="1899768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numCol="1">
            <a:normAutofit/>
          </a:bodyPr>
          <a:lstStyle/>
          <a:p>
            <a:pPr marL="0" indent="0">
              <a:buNone/>
            </a:pPr>
            <a:r>
              <a:rPr lang="en-GB" sz="3400" b="1" dirty="0">
                <a:solidFill>
                  <a:srgbClr val="7414DC"/>
                </a:solidFill>
                <a:latin typeface="Nunito Sans Black" panose="00000A00000000000000" pitchFamily="2" charset="0"/>
              </a:rPr>
              <a:t>Different ways of communicating</a:t>
            </a:r>
          </a:p>
          <a:p>
            <a:pPr>
              <a:lnSpc>
                <a:spcPct val="100000"/>
              </a:lnSpc>
            </a:pPr>
            <a:r>
              <a:rPr lang="en-US" dirty="0">
                <a:latin typeface="Nunito Sans" panose="00000500000000000000" pitchFamily="2" charset="0"/>
              </a:rPr>
              <a:t>Think of all the different ways we communicate in Scouts. </a:t>
            </a:r>
          </a:p>
          <a:p>
            <a:pPr>
              <a:lnSpc>
                <a:spcPct val="100000"/>
              </a:lnSpc>
            </a:pPr>
            <a:r>
              <a:rPr lang="en-US" dirty="0">
                <a:latin typeface="Nunito Sans" panose="00000500000000000000" pitchFamily="2" charset="0"/>
              </a:rPr>
              <a:t>Pop them in the chat:</a:t>
            </a:r>
          </a:p>
        </p:txBody>
      </p:sp>
    </p:spTree>
    <p:extLst>
      <p:ext uri="{BB962C8B-B14F-4D97-AF65-F5344CB8AC3E}">
        <p14:creationId xmlns:p14="http://schemas.microsoft.com/office/powerpoint/2010/main" val="39858713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fade">
                                      <p:cBhvr>
                                        <p:cTn id="1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704354"/>
          </a:xfrm>
        </p:spPr>
        <p:txBody>
          <a:bodyPr numCol="1">
            <a:normAutofit/>
          </a:bodyPr>
          <a:lstStyle/>
          <a:p>
            <a:pPr marL="0" indent="0">
              <a:buNone/>
            </a:pPr>
            <a:r>
              <a:rPr lang="en-GB" sz="3400" b="1" dirty="0">
                <a:solidFill>
                  <a:srgbClr val="7414DC"/>
                </a:solidFill>
                <a:latin typeface="Nunito Sans Black" panose="00000A00000000000000" pitchFamily="2" charset="0"/>
              </a:rPr>
              <a:t>Different ways of communicating</a:t>
            </a:r>
          </a:p>
        </p:txBody>
      </p:sp>
      <p:sp>
        <p:nvSpPr>
          <p:cNvPr id="5" name="Content Placeholder 6">
            <a:extLst>
              <a:ext uri="{FF2B5EF4-FFF2-40B4-BE49-F238E27FC236}">
                <a16:creationId xmlns:a16="http://schemas.microsoft.com/office/drawing/2014/main" id="{8124D50E-AE76-4AED-8F0A-47885B563751}"/>
              </a:ext>
            </a:extLst>
          </p:cNvPr>
          <p:cNvSpPr txBox="1">
            <a:spLocks/>
          </p:cNvSpPr>
          <p:nvPr/>
        </p:nvSpPr>
        <p:spPr>
          <a:xfrm>
            <a:off x="1063256" y="2012044"/>
            <a:ext cx="10090297" cy="4752428"/>
          </a:xfrm>
          <a:prstGeom prst="rect">
            <a:avLst/>
          </a:prstGeom>
        </p:spPr>
        <p:txBody>
          <a:bodyPr vert="horz" lIns="91440" tIns="45720" rIns="91440" bIns="45720" numCol="2"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latin typeface="Nunito Sans" panose="00000500000000000000" pitchFamily="2" charset="0"/>
              </a:rPr>
              <a:t>One-One conversations</a:t>
            </a:r>
          </a:p>
          <a:p>
            <a:pPr>
              <a:lnSpc>
                <a:spcPct val="100000"/>
              </a:lnSpc>
            </a:pPr>
            <a:r>
              <a:rPr lang="en-US" dirty="0">
                <a:latin typeface="Nunito Sans" panose="00000500000000000000" pitchFamily="2" charset="0"/>
              </a:rPr>
              <a:t>Meetings</a:t>
            </a:r>
          </a:p>
          <a:p>
            <a:pPr>
              <a:lnSpc>
                <a:spcPct val="100000"/>
              </a:lnSpc>
            </a:pPr>
            <a:r>
              <a:rPr lang="en-US" dirty="0">
                <a:latin typeface="Nunito Sans" panose="00000500000000000000" pitchFamily="2" charset="0"/>
              </a:rPr>
              <a:t>Flyers</a:t>
            </a:r>
          </a:p>
          <a:p>
            <a:pPr>
              <a:lnSpc>
                <a:spcPct val="100000"/>
              </a:lnSpc>
            </a:pPr>
            <a:r>
              <a:rPr lang="en-US" dirty="0">
                <a:latin typeface="Nunito Sans" panose="00000500000000000000" pitchFamily="2" charset="0"/>
              </a:rPr>
              <a:t>Newsletters</a:t>
            </a:r>
          </a:p>
          <a:p>
            <a:pPr>
              <a:lnSpc>
                <a:spcPct val="100000"/>
              </a:lnSpc>
            </a:pPr>
            <a:r>
              <a:rPr lang="en-US" dirty="0">
                <a:latin typeface="Nunito Sans" panose="00000500000000000000" pitchFamily="2" charset="0"/>
              </a:rPr>
              <a:t>Text messages</a:t>
            </a:r>
          </a:p>
          <a:p>
            <a:pPr>
              <a:lnSpc>
                <a:spcPct val="100000"/>
              </a:lnSpc>
            </a:pPr>
            <a:r>
              <a:rPr lang="en-US" dirty="0">
                <a:latin typeface="Nunito Sans" panose="00000500000000000000" pitchFamily="2" charset="0"/>
              </a:rPr>
              <a:t>Facebook</a:t>
            </a:r>
          </a:p>
          <a:p>
            <a:pPr>
              <a:lnSpc>
                <a:spcPct val="100000"/>
              </a:lnSpc>
            </a:pPr>
            <a:r>
              <a:rPr lang="en-US" dirty="0">
                <a:latin typeface="Nunito Sans" panose="00000500000000000000" pitchFamily="2" charset="0"/>
              </a:rPr>
              <a:t>Twitter</a:t>
            </a:r>
          </a:p>
          <a:p>
            <a:pPr>
              <a:lnSpc>
                <a:spcPct val="100000"/>
              </a:lnSpc>
            </a:pPr>
            <a:r>
              <a:rPr lang="en-US" dirty="0">
                <a:latin typeface="Nunito Sans" panose="00000500000000000000" pitchFamily="2" charset="0"/>
              </a:rPr>
              <a:t>What’s App</a:t>
            </a:r>
          </a:p>
          <a:p>
            <a:pPr>
              <a:lnSpc>
                <a:spcPct val="100000"/>
              </a:lnSpc>
            </a:pPr>
            <a:r>
              <a:rPr lang="en-US" dirty="0">
                <a:latin typeface="Nunito Sans" panose="00000500000000000000" pitchFamily="2" charset="0"/>
              </a:rPr>
              <a:t>Snapchat</a:t>
            </a:r>
          </a:p>
          <a:p>
            <a:pPr>
              <a:lnSpc>
                <a:spcPct val="100000"/>
              </a:lnSpc>
            </a:pPr>
            <a:r>
              <a:rPr lang="en-US" dirty="0" err="1">
                <a:latin typeface="Nunito Sans" panose="00000500000000000000" pitchFamily="2" charset="0"/>
              </a:rPr>
              <a:t>TikTok</a:t>
            </a:r>
            <a:endParaRPr lang="en-US" dirty="0">
              <a:latin typeface="Nunito Sans" panose="00000500000000000000" pitchFamily="2" charset="0"/>
            </a:endParaRPr>
          </a:p>
          <a:p>
            <a:pPr>
              <a:lnSpc>
                <a:spcPct val="100000"/>
              </a:lnSpc>
            </a:pPr>
            <a:r>
              <a:rPr lang="en-US" dirty="0">
                <a:latin typeface="Nunito Sans" panose="00000500000000000000" pitchFamily="2" charset="0"/>
              </a:rPr>
              <a:t>Instagram</a:t>
            </a:r>
          </a:p>
          <a:p>
            <a:pPr>
              <a:lnSpc>
                <a:spcPct val="100000"/>
              </a:lnSpc>
            </a:pPr>
            <a:r>
              <a:rPr lang="en-US" dirty="0">
                <a:latin typeface="Nunito Sans" panose="00000500000000000000" pitchFamily="2" charset="0"/>
              </a:rPr>
              <a:t>Video calling, conferencing – Skype, Zoom</a:t>
            </a:r>
          </a:p>
          <a:p>
            <a:pPr>
              <a:lnSpc>
                <a:spcPct val="100000"/>
              </a:lnSpc>
            </a:pPr>
            <a:r>
              <a:rPr lang="en-US" dirty="0">
                <a:latin typeface="Nunito Sans" panose="00000500000000000000" pitchFamily="2" charset="0"/>
              </a:rPr>
              <a:t>Presentations</a:t>
            </a:r>
          </a:p>
          <a:p>
            <a:pPr>
              <a:lnSpc>
                <a:spcPct val="100000"/>
              </a:lnSpc>
            </a:pPr>
            <a:r>
              <a:rPr lang="en-US" dirty="0">
                <a:latin typeface="Nunito Sans" panose="00000500000000000000" pitchFamily="2" charset="0"/>
              </a:rPr>
              <a:t>Phone calls</a:t>
            </a:r>
          </a:p>
          <a:p>
            <a:pPr>
              <a:lnSpc>
                <a:spcPct val="100000"/>
              </a:lnSpc>
            </a:pPr>
            <a:r>
              <a:rPr lang="en-US" dirty="0">
                <a:latin typeface="Nunito Sans" panose="00000500000000000000" pitchFamily="2" charset="0"/>
              </a:rPr>
              <a:t>E-mails</a:t>
            </a:r>
          </a:p>
          <a:p>
            <a:pPr>
              <a:lnSpc>
                <a:spcPct val="100000"/>
              </a:lnSpc>
            </a:pPr>
            <a:r>
              <a:rPr lang="en-US" dirty="0">
                <a:latin typeface="Nunito Sans" panose="00000500000000000000" pitchFamily="2" charset="0"/>
              </a:rPr>
              <a:t>Letters</a:t>
            </a:r>
          </a:p>
          <a:p>
            <a:pPr>
              <a:lnSpc>
                <a:spcPct val="100000"/>
              </a:lnSpc>
            </a:pPr>
            <a:r>
              <a:rPr lang="en-US" dirty="0">
                <a:latin typeface="Nunito Sans" panose="00000500000000000000" pitchFamily="2" charset="0"/>
              </a:rPr>
              <a:t>Notice boards</a:t>
            </a:r>
          </a:p>
          <a:p>
            <a:pPr>
              <a:lnSpc>
                <a:spcPct val="100000"/>
              </a:lnSpc>
            </a:pPr>
            <a:r>
              <a:rPr lang="en-US" dirty="0">
                <a:latin typeface="Nunito Sans" panose="00000500000000000000" pitchFamily="2" charset="0"/>
              </a:rPr>
              <a:t>Web sites</a:t>
            </a:r>
          </a:p>
        </p:txBody>
      </p:sp>
    </p:spTree>
    <p:extLst>
      <p:ext uri="{BB962C8B-B14F-4D97-AF65-F5344CB8AC3E}">
        <p14:creationId xmlns:p14="http://schemas.microsoft.com/office/powerpoint/2010/main" val="38715628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fade">
                                      <p:cBhvr>
                                        <p:cTn id="57" dur="5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Effect transition="in" filter="fade">
                                      <p:cBhvr>
                                        <p:cTn id="62" dur="500"/>
                                        <p:tgtEl>
                                          <p:spTgt spid="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2" end="12"/>
                                            </p:txEl>
                                          </p:spTgt>
                                        </p:tgtEl>
                                        <p:attrNameLst>
                                          <p:attrName>style.visibility</p:attrName>
                                        </p:attrNameLst>
                                      </p:cBhvr>
                                      <p:to>
                                        <p:strVal val="visible"/>
                                      </p:to>
                                    </p:set>
                                    <p:animEffect transition="in" filter="fade">
                                      <p:cBhvr>
                                        <p:cTn id="67" dur="500"/>
                                        <p:tgtEl>
                                          <p:spTgt spid="5">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xEl>
                                              <p:pRg st="13" end="13"/>
                                            </p:txEl>
                                          </p:spTgt>
                                        </p:tgtEl>
                                        <p:attrNameLst>
                                          <p:attrName>style.visibility</p:attrName>
                                        </p:attrNameLst>
                                      </p:cBhvr>
                                      <p:to>
                                        <p:strVal val="visible"/>
                                      </p:to>
                                    </p:set>
                                    <p:animEffect transition="in" filter="fade">
                                      <p:cBhvr>
                                        <p:cTn id="72" dur="500"/>
                                        <p:tgtEl>
                                          <p:spTgt spid="5">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
                                            <p:txEl>
                                              <p:pRg st="14" end="14"/>
                                            </p:txEl>
                                          </p:spTgt>
                                        </p:tgtEl>
                                        <p:attrNameLst>
                                          <p:attrName>style.visibility</p:attrName>
                                        </p:attrNameLst>
                                      </p:cBhvr>
                                      <p:to>
                                        <p:strVal val="visible"/>
                                      </p:to>
                                    </p:set>
                                    <p:animEffect transition="in" filter="fade">
                                      <p:cBhvr>
                                        <p:cTn id="77" dur="500"/>
                                        <p:tgtEl>
                                          <p:spTgt spid="5">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
                                            <p:txEl>
                                              <p:pRg st="15" end="15"/>
                                            </p:txEl>
                                          </p:spTgt>
                                        </p:tgtEl>
                                        <p:attrNameLst>
                                          <p:attrName>style.visibility</p:attrName>
                                        </p:attrNameLst>
                                      </p:cBhvr>
                                      <p:to>
                                        <p:strVal val="visible"/>
                                      </p:to>
                                    </p:set>
                                    <p:animEffect transition="in" filter="fade">
                                      <p:cBhvr>
                                        <p:cTn id="82" dur="500"/>
                                        <p:tgtEl>
                                          <p:spTgt spid="5">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
                                            <p:txEl>
                                              <p:pRg st="16" end="16"/>
                                            </p:txEl>
                                          </p:spTgt>
                                        </p:tgtEl>
                                        <p:attrNameLst>
                                          <p:attrName>style.visibility</p:attrName>
                                        </p:attrNameLst>
                                      </p:cBhvr>
                                      <p:to>
                                        <p:strVal val="visible"/>
                                      </p:to>
                                    </p:set>
                                    <p:animEffect transition="in" filter="fade">
                                      <p:cBhvr>
                                        <p:cTn id="87" dur="500"/>
                                        <p:tgtEl>
                                          <p:spTgt spid="5">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
                                            <p:txEl>
                                              <p:pRg st="17" end="17"/>
                                            </p:txEl>
                                          </p:spTgt>
                                        </p:tgtEl>
                                        <p:attrNameLst>
                                          <p:attrName>style.visibility</p:attrName>
                                        </p:attrNameLst>
                                      </p:cBhvr>
                                      <p:to>
                                        <p:strVal val="visible"/>
                                      </p:to>
                                    </p:set>
                                    <p:animEffect transition="in" filter="fade">
                                      <p:cBhvr>
                                        <p:cTn id="92" dur="5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6665601" cy="5050580"/>
          </a:xfrm>
        </p:spPr>
        <p:txBody>
          <a:bodyPr numCol="1">
            <a:normAutofit/>
          </a:bodyPr>
          <a:lstStyle/>
          <a:p>
            <a:pPr marL="0" indent="0">
              <a:buNone/>
            </a:pPr>
            <a:r>
              <a:rPr lang="en-GB" sz="3400" b="1" dirty="0">
                <a:solidFill>
                  <a:srgbClr val="7414DC"/>
                </a:solidFill>
                <a:latin typeface="Nunito Sans Black" panose="00000A00000000000000" pitchFamily="2" charset="0"/>
              </a:rPr>
              <a:t>Concentration and listening</a:t>
            </a:r>
          </a:p>
          <a:p>
            <a:pPr marL="0" indent="0">
              <a:lnSpc>
                <a:spcPct val="100000"/>
              </a:lnSpc>
              <a:buNone/>
            </a:pPr>
            <a:r>
              <a:rPr lang="en-US" dirty="0">
                <a:latin typeface="Nunito Sans" panose="00000500000000000000" pitchFamily="2" charset="0"/>
              </a:rPr>
              <a:t>Listen to the foreword by Bear Grylls. How many times are the following mentioned?</a:t>
            </a:r>
          </a:p>
          <a:p>
            <a:pPr>
              <a:lnSpc>
                <a:spcPct val="100000"/>
              </a:lnSpc>
            </a:pPr>
            <a:r>
              <a:rPr lang="en-US" dirty="0">
                <a:latin typeface="Nunito Sans" panose="00000500000000000000" pitchFamily="2" charset="0"/>
              </a:rPr>
              <a:t>The word </a:t>
            </a:r>
            <a:r>
              <a:rPr lang="en-US" b="1" dirty="0">
                <a:solidFill>
                  <a:srgbClr val="7414DC"/>
                </a:solidFill>
                <a:latin typeface="Nunito Sans" panose="00000500000000000000" pitchFamily="2" charset="0"/>
              </a:rPr>
              <a:t>Scout/Scouts</a:t>
            </a:r>
          </a:p>
          <a:p>
            <a:pPr>
              <a:lnSpc>
                <a:spcPct val="100000"/>
              </a:lnSpc>
            </a:pPr>
            <a:r>
              <a:rPr lang="en-US" dirty="0">
                <a:latin typeface="Nunito Sans" panose="00000500000000000000" pitchFamily="2" charset="0"/>
              </a:rPr>
              <a:t>Any </a:t>
            </a:r>
            <a:r>
              <a:rPr lang="en-US" b="1" dirty="0">
                <a:solidFill>
                  <a:srgbClr val="7414DC"/>
                </a:solidFill>
                <a:latin typeface="Nunito Sans" panose="00000500000000000000" pitchFamily="2" charset="0"/>
              </a:rPr>
              <a:t>number</a:t>
            </a:r>
          </a:p>
          <a:p>
            <a:pPr>
              <a:lnSpc>
                <a:spcPct val="100000"/>
              </a:lnSpc>
            </a:pPr>
            <a:r>
              <a:rPr lang="en-US" dirty="0">
                <a:latin typeface="Nunito Sans" panose="00000500000000000000" pitchFamily="2" charset="0"/>
              </a:rPr>
              <a:t>The word </a:t>
            </a:r>
            <a:r>
              <a:rPr lang="en-US" b="1" dirty="0">
                <a:solidFill>
                  <a:srgbClr val="7414DC"/>
                </a:solidFill>
                <a:latin typeface="Nunito Sans" panose="00000500000000000000" pitchFamily="2" charset="0"/>
              </a:rPr>
              <a:t>stories</a:t>
            </a:r>
          </a:p>
          <a:p>
            <a:pPr>
              <a:lnSpc>
                <a:spcPct val="100000"/>
              </a:lnSpc>
            </a:pPr>
            <a:r>
              <a:rPr lang="en-US" dirty="0">
                <a:latin typeface="Nunito Sans" panose="00000500000000000000" pitchFamily="2" charset="0"/>
              </a:rPr>
              <a:t>Any word starting with an </a:t>
            </a:r>
            <a:r>
              <a:rPr lang="en-US" b="1" dirty="0">
                <a:solidFill>
                  <a:srgbClr val="7414DC"/>
                </a:solidFill>
                <a:latin typeface="Nunito Sans" panose="00000500000000000000" pitchFamily="2" charset="0"/>
              </a:rPr>
              <a:t>f</a:t>
            </a:r>
            <a:r>
              <a:rPr lang="en-US" dirty="0">
                <a:latin typeface="Nunito Sans" panose="00000500000000000000" pitchFamily="2" charset="0"/>
              </a:rPr>
              <a:t>.</a:t>
            </a:r>
          </a:p>
          <a:p>
            <a:pPr>
              <a:lnSpc>
                <a:spcPct val="100000"/>
              </a:lnSpc>
            </a:pPr>
            <a:endParaRPr lang="en-US" dirty="0">
              <a:latin typeface="Nunito Sans" panose="00000500000000000000" pitchFamily="2" charset="0"/>
            </a:endParaRPr>
          </a:p>
        </p:txBody>
      </p:sp>
      <p:pic>
        <p:nvPicPr>
          <p:cNvPr id="4" name="Picture 3">
            <a:extLst>
              <a:ext uri="{FF2B5EF4-FFF2-40B4-BE49-F238E27FC236}">
                <a16:creationId xmlns:a16="http://schemas.microsoft.com/office/drawing/2014/main" id="{073D97E0-CB30-4596-8B8B-B47629D73E0A}"/>
              </a:ext>
            </a:extLst>
          </p:cNvPr>
          <p:cNvPicPr>
            <a:picLocks noChangeAspect="1"/>
          </p:cNvPicPr>
          <p:nvPr/>
        </p:nvPicPr>
        <p:blipFill>
          <a:blip r:embed="rId5"/>
          <a:stretch>
            <a:fillRect/>
          </a:stretch>
        </p:blipFill>
        <p:spPr>
          <a:xfrm>
            <a:off x="8184970" y="2027347"/>
            <a:ext cx="3664138" cy="4330923"/>
          </a:xfrm>
          <a:prstGeom prst="rect">
            <a:avLst/>
          </a:prstGeom>
        </p:spPr>
      </p:pic>
    </p:spTree>
    <p:extLst>
      <p:ext uri="{BB962C8B-B14F-4D97-AF65-F5344CB8AC3E}">
        <p14:creationId xmlns:p14="http://schemas.microsoft.com/office/powerpoint/2010/main" val="27850479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xEl>
                                              <p:pRg st="3" end="3"/>
                                            </p:txEl>
                                          </p:spTgt>
                                        </p:tgtEl>
                                        <p:attrNameLst>
                                          <p:attrName>style.visibility</p:attrName>
                                        </p:attrNameLst>
                                      </p:cBhvr>
                                      <p:to>
                                        <p:strVal val="visible"/>
                                      </p:to>
                                    </p:set>
                                    <p:animEffect transition="in" filter="fade">
                                      <p:cBhvr>
                                        <p:cTn id="20" dur="500"/>
                                        <p:tgtEl>
                                          <p:spTgt spid="1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Effect transition="in" filter="fade">
                                      <p:cBhvr>
                                        <p:cTn id="25" dur="500"/>
                                        <p:tgtEl>
                                          <p:spTgt spid="1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xEl>
                                              <p:pRg st="5" end="5"/>
                                            </p:txEl>
                                          </p:spTgt>
                                        </p:tgtEl>
                                        <p:attrNameLst>
                                          <p:attrName>style.visibility</p:attrName>
                                        </p:attrNameLst>
                                      </p:cBhvr>
                                      <p:to>
                                        <p:strVal val="visible"/>
                                      </p:to>
                                    </p:set>
                                    <p:animEffect transition="in" filter="fade">
                                      <p:cBhvr>
                                        <p:cTn id="30"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41991" y="1307690"/>
            <a:ext cx="10079665" cy="5050580"/>
          </a:xfrm>
        </p:spPr>
        <p:txBody>
          <a:bodyPr vert="horz" lIns="91440" tIns="45720" rIns="91440" bIns="45720" rtlCol="0" anchor="t">
            <a:normAutofit/>
          </a:bodyPr>
          <a:lstStyle/>
          <a:p>
            <a:pPr marL="0" indent="0">
              <a:buNone/>
            </a:pPr>
            <a:r>
              <a:rPr lang="en-GB" sz="3400" b="1" dirty="0">
                <a:solidFill>
                  <a:srgbClr val="7414DC"/>
                </a:solidFill>
                <a:latin typeface="Nunito Sans Black"/>
              </a:rPr>
              <a:t>Webinar – what you need to know</a:t>
            </a:r>
            <a:endParaRPr lang="en-GB" sz="3400" b="1" dirty="0">
              <a:solidFill>
                <a:srgbClr val="7414DC"/>
              </a:solidFill>
              <a:latin typeface="Nunito Sans Black" panose="00000A00000000000000" pitchFamily="2" charset="0"/>
            </a:endParaRPr>
          </a:p>
          <a:p>
            <a:pPr>
              <a:lnSpc>
                <a:spcPct val="100000"/>
              </a:lnSpc>
            </a:pPr>
            <a:r>
              <a:rPr lang="en-GB" sz="2400" dirty="0">
                <a:latin typeface="Nunito Sans"/>
              </a:rPr>
              <a:t>There is a chat function, you can pop any questions you have in the chat at any time and we will try and answer them.</a:t>
            </a:r>
          </a:p>
          <a:p>
            <a:pPr>
              <a:lnSpc>
                <a:spcPct val="100000"/>
              </a:lnSpc>
            </a:pPr>
            <a:r>
              <a:rPr lang="en-GB" sz="2400" dirty="0">
                <a:latin typeface="Nunito Sans"/>
              </a:rPr>
              <a:t>Sometimes you will go into Breakout rooms of smaller groups. There, you are able to talk to each other to share ideas. There will be a leader to help give you ideas but it is up to you to take part!</a:t>
            </a:r>
          </a:p>
          <a:p>
            <a:pPr>
              <a:lnSpc>
                <a:spcPct val="100000"/>
              </a:lnSpc>
            </a:pPr>
            <a:r>
              <a:rPr lang="en-GB" sz="2400" dirty="0">
                <a:latin typeface="Nunito Sans"/>
              </a:rPr>
              <a:t>We may ask you to feedback to the whole group – please use the chat rather than have lots of people talk at once. I’ll read out your comments so the whole group can hear.</a:t>
            </a:r>
          </a:p>
          <a:p>
            <a:pPr>
              <a:lnSpc>
                <a:spcPct val="100000"/>
              </a:lnSpc>
            </a:pPr>
            <a:r>
              <a:rPr lang="en-GB" sz="2400" dirty="0">
                <a:latin typeface="Nunito Sans"/>
              </a:rPr>
              <a:t>We will be providing these slides afterwards so don’t panic about detailed notes of every slide.</a:t>
            </a:r>
          </a:p>
          <a:p>
            <a:pPr>
              <a:lnSpc>
                <a:spcPct val="100000"/>
              </a:lnSpc>
            </a:pPr>
            <a:endParaRPr lang="en-GB" sz="2400" dirty="0">
              <a:latin typeface="Nunito Sans"/>
            </a:endParaRPr>
          </a:p>
          <a:p>
            <a:pPr>
              <a:lnSpc>
                <a:spcPct val="100000"/>
              </a:lnSpc>
            </a:pPr>
            <a:endParaRPr lang="en-GB" sz="2400" dirty="0">
              <a:latin typeface="Nunito Sans"/>
            </a:endParaRPr>
          </a:p>
        </p:txBody>
      </p:sp>
    </p:spTree>
    <p:extLst>
      <p:ext uri="{BB962C8B-B14F-4D97-AF65-F5344CB8AC3E}">
        <p14:creationId xmlns:p14="http://schemas.microsoft.com/office/powerpoint/2010/main" val="11795256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6665601" cy="5050580"/>
          </a:xfrm>
        </p:spPr>
        <p:txBody>
          <a:bodyPr numCol="1">
            <a:normAutofit/>
          </a:bodyPr>
          <a:lstStyle/>
          <a:p>
            <a:pPr marL="0" indent="0">
              <a:buNone/>
            </a:pPr>
            <a:r>
              <a:rPr lang="en-GB" sz="3400" b="1" dirty="0">
                <a:solidFill>
                  <a:srgbClr val="7414DC"/>
                </a:solidFill>
                <a:latin typeface="Nunito Sans Black" panose="00000A00000000000000" pitchFamily="2" charset="0"/>
              </a:rPr>
              <a:t>Concentration and listening</a:t>
            </a:r>
          </a:p>
          <a:p>
            <a:pPr marL="0" indent="0">
              <a:lnSpc>
                <a:spcPct val="100000"/>
              </a:lnSpc>
              <a:buNone/>
            </a:pPr>
            <a:r>
              <a:rPr lang="en-US" dirty="0">
                <a:latin typeface="Nunito Sans" panose="00000500000000000000" pitchFamily="2" charset="0"/>
              </a:rPr>
              <a:t>In the chat, answer these questions about what you just heard:</a:t>
            </a:r>
          </a:p>
          <a:p>
            <a:pPr>
              <a:lnSpc>
                <a:spcPct val="100000"/>
              </a:lnSpc>
            </a:pPr>
            <a:r>
              <a:rPr lang="en-US" dirty="0">
                <a:latin typeface="Nunito Sans" panose="00000500000000000000" pitchFamily="2" charset="0"/>
              </a:rPr>
              <a:t>How many Scouts are there?</a:t>
            </a:r>
          </a:p>
          <a:p>
            <a:pPr>
              <a:lnSpc>
                <a:spcPct val="100000"/>
              </a:lnSpc>
            </a:pPr>
            <a:r>
              <a:rPr lang="en-US" dirty="0">
                <a:latin typeface="Nunito Sans" panose="00000500000000000000" pitchFamily="2" charset="0"/>
              </a:rPr>
              <a:t>What did the first Scouts learn the names of? </a:t>
            </a:r>
          </a:p>
          <a:p>
            <a:pPr>
              <a:lnSpc>
                <a:spcPct val="100000"/>
              </a:lnSpc>
            </a:pPr>
            <a:r>
              <a:rPr lang="en-US" dirty="0">
                <a:latin typeface="Nunito Sans" panose="00000500000000000000" pitchFamily="2" charset="0"/>
              </a:rPr>
              <a:t>He wrote the results in which best selling book?</a:t>
            </a:r>
          </a:p>
          <a:p>
            <a:pPr>
              <a:lnSpc>
                <a:spcPct val="100000"/>
              </a:lnSpc>
            </a:pPr>
            <a:r>
              <a:rPr lang="en-US" dirty="0">
                <a:latin typeface="Nunito Sans" panose="00000500000000000000" pitchFamily="2" charset="0"/>
              </a:rPr>
              <a:t>Who is Bear Grylls – what is his given role?</a:t>
            </a:r>
          </a:p>
          <a:p>
            <a:pPr>
              <a:lnSpc>
                <a:spcPct val="100000"/>
              </a:lnSpc>
            </a:pPr>
            <a:endParaRPr lang="en-US" dirty="0">
              <a:latin typeface="Nunito Sans" panose="00000500000000000000" pitchFamily="2" charset="0"/>
            </a:endParaRPr>
          </a:p>
        </p:txBody>
      </p:sp>
      <p:pic>
        <p:nvPicPr>
          <p:cNvPr id="4" name="Picture 3">
            <a:extLst>
              <a:ext uri="{FF2B5EF4-FFF2-40B4-BE49-F238E27FC236}">
                <a16:creationId xmlns:a16="http://schemas.microsoft.com/office/drawing/2014/main" id="{073D97E0-CB30-4596-8B8B-B47629D73E0A}"/>
              </a:ext>
            </a:extLst>
          </p:cNvPr>
          <p:cNvPicPr>
            <a:picLocks noChangeAspect="1"/>
          </p:cNvPicPr>
          <p:nvPr/>
        </p:nvPicPr>
        <p:blipFill>
          <a:blip r:embed="rId5"/>
          <a:stretch>
            <a:fillRect/>
          </a:stretch>
        </p:blipFill>
        <p:spPr>
          <a:xfrm>
            <a:off x="8184970" y="2027347"/>
            <a:ext cx="3664138" cy="4330923"/>
          </a:xfrm>
          <a:prstGeom prst="rect">
            <a:avLst/>
          </a:prstGeom>
        </p:spPr>
      </p:pic>
    </p:spTree>
    <p:extLst>
      <p:ext uri="{BB962C8B-B14F-4D97-AF65-F5344CB8AC3E}">
        <p14:creationId xmlns:p14="http://schemas.microsoft.com/office/powerpoint/2010/main" val="48927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animEffect transition="in" filter="fade">
                                      <p:cBhvr>
                                        <p:cTn id="27"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72830" cy="5050580"/>
          </a:xfrm>
        </p:spPr>
        <p:txBody>
          <a:bodyPr numCol="1">
            <a:normAutofit/>
          </a:bodyPr>
          <a:lstStyle/>
          <a:p>
            <a:pPr marL="0" indent="0">
              <a:buNone/>
            </a:pPr>
            <a:r>
              <a:rPr lang="en-GB" sz="3400" b="1" dirty="0">
                <a:solidFill>
                  <a:srgbClr val="7414DC"/>
                </a:solidFill>
                <a:latin typeface="Nunito Sans Black" panose="00000A00000000000000" pitchFamily="2" charset="0"/>
              </a:rPr>
              <a:t>Concentration and listening</a:t>
            </a:r>
          </a:p>
          <a:p>
            <a:pPr>
              <a:lnSpc>
                <a:spcPct val="100000"/>
              </a:lnSpc>
            </a:pPr>
            <a:r>
              <a:rPr lang="en-US" dirty="0">
                <a:latin typeface="Nunito Sans" panose="00000500000000000000" pitchFamily="2" charset="0"/>
              </a:rPr>
              <a:t>Was it hard to listen?</a:t>
            </a:r>
          </a:p>
          <a:p>
            <a:pPr>
              <a:lnSpc>
                <a:spcPct val="100000"/>
              </a:lnSpc>
            </a:pPr>
            <a:r>
              <a:rPr lang="en-US" dirty="0">
                <a:latin typeface="Nunito Sans" panose="00000500000000000000" pitchFamily="2" charset="0"/>
              </a:rPr>
              <a:t>What distracted you?</a:t>
            </a:r>
          </a:p>
          <a:p>
            <a:pPr>
              <a:lnSpc>
                <a:spcPct val="100000"/>
              </a:lnSpc>
            </a:pPr>
            <a:r>
              <a:rPr lang="en-US" dirty="0">
                <a:latin typeface="Nunito Sans" panose="00000500000000000000" pitchFamily="2" charset="0"/>
              </a:rPr>
              <a:t>Could you concentrate on both of those things?</a:t>
            </a:r>
          </a:p>
          <a:p>
            <a:pPr>
              <a:lnSpc>
                <a:spcPct val="100000"/>
              </a:lnSpc>
            </a:pPr>
            <a:r>
              <a:rPr lang="en-US" dirty="0">
                <a:latin typeface="Nunito Sans" panose="00000500000000000000" pitchFamily="2" charset="0"/>
              </a:rPr>
              <a:t>How did you feel when I revealed that the counting didn’t matter?</a:t>
            </a:r>
          </a:p>
          <a:p>
            <a:pPr>
              <a:lnSpc>
                <a:spcPct val="100000"/>
              </a:lnSpc>
            </a:pPr>
            <a:endParaRPr lang="en-US" dirty="0">
              <a:latin typeface="Nunito Sans" panose="00000500000000000000" pitchFamily="2" charset="0"/>
            </a:endParaRPr>
          </a:p>
          <a:p>
            <a:pPr>
              <a:lnSpc>
                <a:spcPct val="100000"/>
              </a:lnSpc>
            </a:pPr>
            <a:endParaRPr lang="en-US" dirty="0">
              <a:latin typeface="Nunito Sans" panose="00000500000000000000" pitchFamily="2" charset="0"/>
            </a:endParaRPr>
          </a:p>
        </p:txBody>
      </p:sp>
    </p:spTree>
    <p:extLst>
      <p:ext uri="{BB962C8B-B14F-4D97-AF65-F5344CB8AC3E}">
        <p14:creationId xmlns:p14="http://schemas.microsoft.com/office/powerpoint/2010/main" val="21357673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numCol="1">
            <a:normAutofit/>
          </a:bodyPr>
          <a:lstStyle/>
          <a:p>
            <a:pPr marL="0" indent="0">
              <a:buNone/>
            </a:pPr>
            <a:r>
              <a:rPr lang="en-GB" sz="3400" b="1" dirty="0">
                <a:solidFill>
                  <a:srgbClr val="7414DC"/>
                </a:solidFill>
                <a:latin typeface="Nunito Sans Black" panose="00000A00000000000000" pitchFamily="2" charset="0"/>
              </a:rPr>
              <a:t>Body language and tone of voice.</a:t>
            </a:r>
          </a:p>
          <a:p>
            <a:pPr>
              <a:lnSpc>
                <a:spcPct val="100000"/>
              </a:lnSpc>
            </a:pPr>
            <a:r>
              <a:rPr lang="en-US" dirty="0">
                <a:latin typeface="Nunito Sans" panose="00000500000000000000" pitchFamily="2" charset="0"/>
              </a:rPr>
              <a:t>Body language and how we say something can change the meaning of what we say.</a:t>
            </a:r>
          </a:p>
          <a:p>
            <a:pPr>
              <a:lnSpc>
                <a:spcPct val="100000"/>
              </a:lnSpc>
            </a:pPr>
            <a:r>
              <a:rPr lang="en-US" dirty="0">
                <a:latin typeface="Nunito Sans" panose="00000500000000000000" pitchFamily="2" charset="0"/>
              </a:rPr>
              <a:t>In break out rooms, practice saying a sentence in different tones of voice to your group. It could be in a kindly, angry, bored or any other way you can think. </a:t>
            </a:r>
          </a:p>
          <a:p>
            <a:pPr>
              <a:lnSpc>
                <a:spcPct val="100000"/>
              </a:lnSpc>
            </a:pPr>
            <a:r>
              <a:rPr lang="en-US" dirty="0">
                <a:latin typeface="Nunito Sans" panose="00000500000000000000" pitchFamily="2" charset="0"/>
              </a:rPr>
              <a:t>If you are able to, you could also act out a scene to the group without making any noise and see if the group can guess based on your body language and expressions.</a:t>
            </a:r>
          </a:p>
        </p:txBody>
      </p:sp>
    </p:spTree>
    <p:extLst>
      <p:ext uri="{BB962C8B-B14F-4D97-AF65-F5344CB8AC3E}">
        <p14:creationId xmlns:p14="http://schemas.microsoft.com/office/powerpoint/2010/main" val="21205236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numCol="1">
            <a:normAutofit/>
          </a:bodyPr>
          <a:lstStyle/>
          <a:p>
            <a:pPr marL="0" indent="0">
              <a:buNone/>
            </a:pPr>
            <a:r>
              <a:rPr lang="en-GB" sz="3400" b="1" dirty="0">
                <a:solidFill>
                  <a:srgbClr val="7414DC"/>
                </a:solidFill>
                <a:latin typeface="Nunito Sans Black" panose="00000A00000000000000" pitchFamily="2" charset="0"/>
              </a:rPr>
              <a:t>Communication top tips</a:t>
            </a:r>
          </a:p>
          <a:p>
            <a:pPr>
              <a:lnSpc>
                <a:spcPct val="100000"/>
              </a:lnSpc>
            </a:pPr>
            <a:r>
              <a:rPr lang="en-US" dirty="0">
                <a:latin typeface="Nunito Sans" panose="00000500000000000000" pitchFamily="2" charset="0"/>
              </a:rPr>
              <a:t>Give clear instructions that the audience will understand (language choices, directions, specific needs)</a:t>
            </a:r>
          </a:p>
          <a:p>
            <a:pPr>
              <a:lnSpc>
                <a:spcPct val="100000"/>
              </a:lnSpc>
            </a:pPr>
            <a:r>
              <a:rPr lang="en-US" dirty="0">
                <a:latin typeface="Nunito Sans" panose="00000500000000000000" pitchFamily="2" charset="0"/>
              </a:rPr>
              <a:t>Stop everything when saying something important. </a:t>
            </a:r>
            <a:r>
              <a:rPr lang="en-US" dirty="0" err="1">
                <a:latin typeface="Nunito Sans" panose="00000500000000000000" pitchFamily="2" charset="0"/>
              </a:rPr>
              <a:t>Summarise</a:t>
            </a:r>
            <a:r>
              <a:rPr lang="en-US" dirty="0">
                <a:latin typeface="Nunito Sans" panose="00000500000000000000" pitchFamily="2" charset="0"/>
              </a:rPr>
              <a:t> if there is one thing they need to grasp.</a:t>
            </a:r>
          </a:p>
          <a:p>
            <a:pPr>
              <a:lnSpc>
                <a:spcPct val="100000"/>
              </a:lnSpc>
            </a:pPr>
            <a:r>
              <a:rPr lang="en-US" dirty="0">
                <a:latin typeface="Nunito Sans" panose="00000500000000000000" pitchFamily="2" charset="0"/>
              </a:rPr>
              <a:t>Avoid information overload – rule of three, no more than five.</a:t>
            </a:r>
          </a:p>
          <a:p>
            <a:pPr>
              <a:lnSpc>
                <a:spcPct val="100000"/>
              </a:lnSpc>
            </a:pPr>
            <a:r>
              <a:rPr lang="en-US" dirty="0">
                <a:latin typeface="Nunito Sans" panose="00000500000000000000" pitchFamily="2" charset="0"/>
              </a:rPr>
              <a:t>Tone of voice and body language are important. Change it depending on what you are doing and with who.</a:t>
            </a:r>
          </a:p>
          <a:p>
            <a:pPr>
              <a:lnSpc>
                <a:spcPct val="100000"/>
              </a:lnSpc>
            </a:pPr>
            <a:r>
              <a:rPr lang="en-US" dirty="0">
                <a:latin typeface="Nunito Sans" panose="00000500000000000000" pitchFamily="2" charset="0"/>
              </a:rPr>
              <a:t>Open questions – useful for understanding and </a:t>
            </a:r>
            <a:r>
              <a:rPr lang="en-US" dirty="0" err="1">
                <a:latin typeface="Nunito Sans" panose="00000500000000000000" pitchFamily="2" charset="0"/>
              </a:rPr>
              <a:t>behaviour</a:t>
            </a:r>
            <a:r>
              <a:rPr lang="en-US" dirty="0">
                <a:latin typeface="Nunito Sans" panose="00000500000000000000" pitchFamily="2" charset="0"/>
              </a:rPr>
              <a:t>.</a:t>
            </a:r>
          </a:p>
        </p:txBody>
      </p:sp>
    </p:spTree>
    <p:extLst>
      <p:ext uri="{BB962C8B-B14F-4D97-AF65-F5344CB8AC3E}">
        <p14:creationId xmlns:p14="http://schemas.microsoft.com/office/powerpoint/2010/main" val="28480223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fade">
                                      <p:cBhvr>
                                        <p:cTn id="32"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4024"/>
        </a:solidFill>
        <a:effectLst/>
      </p:bgPr>
    </p:bg>
    <p:spTree>
      <p:nvGrpSpPr>
        <p:cNvPr id="1" name=""/>
        <p:cNvGrpSpPr/>
        <p:nvPr/>
      </p:nvGrpSpPr>
      <p:grpSpPr>
        <a:xfrm>
          <a:off x="0" y="0"/>
          <a:ext cx="0" cy="0"/>
          <a:chOff x="0" y="0"/>
          <a:chExt cx="0" cy="0"/>
        </a:xfrm>
      </p:grpSpPr>
      <p:pic>
        <p:nvPicPr>
          <p:cNvPr id="3" name="Picture 2" descr="A picture containing red, indoor, table, sitting&#10;&#10;Description automatically generated">
            <a:extLst>
              <a:ext uri="{FF2B5EF4-FFF2-40B4-BE49-F238E27FC236}">
                <a16:creationId xmlns:a16="http://schemas.microsoft.com/office/drawing/2014/main" id="{2D0F1E26-E6E4-44BF-B6D6-00FF087B2B00}"/>
              </a:ext>
            </a:extLst>
          </p:cNvPr>
          <p:cNvPicPr>
            <a:picLocks noChangeAspect="1"/>
          </p:cNvPicPr>
          <p:nvPr/>
        </p:nvPicPr>
        <p:blipFill rotWithShape="1">
          <a:blip r:embed="rId2">
            <a:extLst>
              <a:ext uri="{28A0092B-C50C-407E-A947-70E740481C1C}">
                <a14:useLocalDpi xmlns:a14="http://schemas.microsoft.com/office/drawing/2010/main" val="0"/>
              </a:ext>
            </a:extLst>
          </a:blip>
          <a:srcRect l="11829" r="21504"/>
          <a:stretch/>
        </p:blipFill>
        <p:spPr>
          <a:xfrm>
            <a:off x="6096000" y="0"/>
            <a:ext cx="6096000" cy="6858000"/>
          </a:xfrm>
          <a:prstGeom prst="rect">
            <a:avLst/>
          </a:prstGeom>
        </p:spPr>
      </p:pic>
      <p:sp>
        <p:nvSpPr>
          <p:cNvPr id="7" name="Content Placeholder 6">
            <a:extLst>
              <a:ext uri="{FF2B5EF4-FFF2-40B4-BE49-F238E27FC236}">
                <a16:creationId xmlns:a16="http://schemas.microsoft.com/office/drawing/2014/main" id="{C940EE66-6B96-4537-A4AB-6289BB58900F}"/>
              </a:ext>
            </a:extLst>
          </p:cNvPr>
          <p:cNvSpPr>
            <a:spLocks noGrp="1"/>
          </p:cNvSpPr>
          <p:nvPr>
            <p:ph idx="1"/>
          </p:nvPr>
        </p:nvSpPr>
        <p:spPr>
          <a:xfrm>
            <a:off x="348343" y="1297858"/>
            <a:ext cx="5538108" cy="4879106"/>
          </a:xfrm>
        </p:spPr>
        <p:txBody>
          <a:bodyPr anchor="ctr">
            <a:normAutofit/>
          </a:bodyPr>
          <a:lstStyle/>
          <a:p>
            <a:pPr marL="0" indent="0" algn="ctr">
              <a:buNone/>
            </a:pPr>
            <a:r>
              <a:rPr lang="en-GB" sz="4000" b="1" dirty="0">
                <a:solidFill>
                  <a:schemeClr val="bg1"/>
                </a:solidFill>
                <a:latin typeface="Nunito Sans Black" panose="00000A00000000000000" pitchFamily="2" charset="0"/>
              </a:rPr>
              <a:t>Speaking to others about the Young Leader scheme.</a:t>
            </a:r>
          </a:p>
          <a:p>
            <a:pPr marL="0" indent="0">
              <a:buNone/>
            </a:pPr>
            <a:endParaRPr lang="en-GB" sz="3200" dirty="0">
              <a:solidFill>
                <a:schemeClr val="bg1"/>
              </a:solidFill>
              <a:latin typeface="Nunito Sans" panose="00000500000000000000" pitchFamily="2" charset="0"/>
            </a:endParaRPr>
          </a:p>
        </p:txBody>
      </p:sp>
      <p:pic>
        <p:nvPicPr>
          <p:cNvPr id="6" name="Picture 5" descr="A picture containing room, drawing&#10;&#10;Description automatically generated">
            <a:extLst>
              <a:ext uri="{FF2B5EF4-FFF2-40B4-BE49-F238E27FC236}">
                <a16:creationId xmlns:a16="http://schemas.microsoft.com/office/drawing/2014/main" id="{93750CF4-8D7D-4FE3-ADAD-D974AD5B8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96" y="256562"/>
            <a:ext cx="3144438" cy="704354"/>
          </a:xfrm>
          <a:prstGeom prst="rect">
            <a:avLst/>
          </a:prstGeom>
        </p:spPr>
      </p:pic>
      <p:pic>
        <p:nvPicPr>
          <p:cNvPr id="10" name="Picture 9">
            <a:extLst>
              <a:ext uri="{FF2B5EF4-FFF2-40B4-BE49-F238E27FC236}">
                <a16:creationId xmlns:a16="http://schemas.microsoft.com/office/drawing/2014/main" id="{9587FDA2-3BBB-4B36-9096-E89587B6AB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0" y="93528"/>
            <a:ext cx="2262754" cy="103042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965660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89"/>
            <a:ext cx="10090297" cy="2843205"/>
          </a:xfrm>
        </p:spPr>
        <p:txBody>
          <a:bodyPr numCol="1">
            <a:normAutofit/>
          </a:bodyPr>
          <a:lstStyle/>
          <a:p>
            <a:pPr marL="0" indent="0">
              <a:buNone/>
            </a:pPr>
            <a:r>
              <a:rPr lang="en-GB" sz="3400" b="1" dirty="0">
                <a:solidFill>
                  <a:srgbClr val="7414DC"/>
                </a:solidFill>
                <a:latin typeface="Nunito Sans Black" panose="00000A00000000000000" pitchFamily="2" charset="0"/>
              </a:rPr>
              <a:t>Why do we tailor what we say?</a:t>
            </a:r>
          </a:p>
          <a:p>
            <a:pPr>
              <a:lnSpc>
                <a:spcPct val="100000"/>
              </a:lnSpc>
            </a:pPr>
            <a:r>
              <a:rPr lang="en-US" dirty="0">
                <a:latin typeface="Nunito Sans" panose="00000500000000000000" pitchFamily="2" charset="0"/>
              </a:rPr>
              <a:t>People don’t know what we do.</a:t>
            </a:r>
          </a:p>
          <a:p>
            <a:pPr>
              <a:lnSpc>
                <a:spcPct val="100000"/>
              </a:lnSpc>
            </a:pPr>
            <a:r>
              <a:rPr lang="en-US" dirty="0">
                <a:latin typeface="Nunito Sans" panose="00000500000000000000" pitchFamily="2" charset="0"/>
              </a:rPr>
              <a:t>People guess based on their experience.</a:t>
            </a:r>
          </a:p>
          <a:p>
            <a:pPr>
              <a:lnSpc>
                <a:spcPct val="100000"/>
              </a:lnSpc>
            </a:pPr>
            <a:r>
              <a:rPr lang="en-US" dirty="0">
                <a:latin typeface="Nunito Sans" panose="00000500000000000000" pitchFamily="2" charset="0"/>
              </a:rPr>
              <a:t>We’ve changed and they don’t know or </a:t>
            </a:r>
            <a:r>
              <a:rPr lang="en-US" dirty="0" err="1">
                <a:latin typeface="Nunito Sans" panose="00000500000000000000" pitchFamily="2" charset="0"/>
              </a:rPr>
              <a:t>realise</a:t>
            </a:r>
            <a:r>
              <a:rPr lang="en-US" dirty="0">
                <a:latin typeface="Nunito Sans" panose="00000500000000000000" pitchFamily="2" charset="0"/>
              </a:rPr>
              <a:t>.</a:t>
            </a:r>
          </a:p>
          <a:p>
            <a:pPr>
              <a:lnSpc>
                <a:spcPct val="100000"/>
              </a:lnSpc>
            </a:pPr>
            <a:endParaRPr lang="en-US" dirty="0">
              <a:latin typeface="Nunito Sans" panose="00000500000000000000" pitchFamily="2" charset="0"/>
            </a:endParaRPr>
          </a:p>
        </p:txBody>
      </p:sp>
      <p:pic>
        <p:nvPicPr>
          <p:cNvPr id="5" name="Picture 3">
            <a:extLst>
              <a:ext uri="{FF2B5EF4-FFF2-40B4-BE49-F238E27FC236}">
                <a16:creationId xmlns:a16="http://schemas.microsoft.com/office/drawing/2014/main" id="{C6B1286B-BAA8-4EC6-AB05-3E13D1A5B5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231" t="18539" r="34151" b="25706"/>
          <a:stretch>
            <a:fillRect/>
          </a:stretch>
        </p:blipFill>
        <p:spPr bwMode="auto">
          <a:xfrm>
            <a:off x="926124" y="4410530"/>
            <a:ext cx="2125680" cy="193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61B23696-01BB-4D94-80B6-BC8201DE54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9404" t="17868" r="34116" b="27335"/>
          <a:stretch>
            <a:fillRect/>
          </a:stretch>
        </p:blipFill>
        <p:spPr bwMode="auto">
          <a:xfrm>
            <a:off x="3767535" y="4412476"/>
            <a:ext cx="2158668" cy="193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4DA0871-EFCF-4D23-8456-3FDEF50047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9456" t="18852" r="34355" b="27286"/>
          <a:stretch>
            <a:fillRect/>
          </a:stretch>
        </p:blipFill>
        <p:spPr bwMode="auto">
          <a:xfrm>
            <a:off x="9483346" y="4404112"/>
            <a:ext cx="2118642" cy="193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118B620-ADCB-4A44-ACF3-1D0E04D1DC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9643" t="18307" r="34209" b="27322"/>
          <a:stretch>
            <a:fillRect/>
          </a:stretch>
        </p:blipFill>
        <p:spPr bwMode="auto">
          <a:xfrm>
            <a:off x="6641934" y="4410530"/>
            <a:ext cx="2125681" cy="192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9185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342681" cy="5050580"/>
          </a:xfrm>
        </p:spPr>
        <p:txBody>
          <a:bodyPr numCol="1">
            <a:normAutofit/>
          </a:bodyPr>
          <a:lstStyle/>
          <a:p>
            <a:pPr marL="0" indent="0">
              <a:buNone/>
            </a:pPr>
            <a:r>
              <a:rPr lang="en-GB" sz="3400" b="1" dirty="0">
                <a:solidFill>
                  <a:srgbClr val="7414DC"/>
                </a:solidFill>
                <a:latin typeface="Nunito Sans Black" panose="00000A00000000000000" pitchFamily="2" charset="0"/>
              </a:rPr>
              <a:t>Talking Top Tips</a:t>
            </a:r>
          </a:p>
          <a:p>
            <a:pPr>
              <a:lnSpc>
                <a:spcPct val="100000"/>
              </a:lnSpc>
            </a:pPr>
            <a:r>
              <a:rPr lang="en-US" dirty="0">
                <a:latin typeface="Nunito Sans" panose="00000500000000000000" pitchFamily="2" charset="0"/>
              </a:rPr>
              <a:t>When talking to the public, keep it conversational and relatable.</a:t>
            </a:r>
          </a:p>
          <a:p>
            <a:pPr>
              <a:lnSpc>
                <a:spcPct val="100000"/>
              </a:lnSpc>
            </a:pPr>
            <a:r>
              <a:rPr lang="en-US" dirty="0">
                <a:latin typeface="Nunito Sans" panose="00000500000000000000" pitchFamily="2" charset="0"/>
              </a:rPr>
              <a:t>We focus on the Skills for Life that Scouts give.</a:t>
            </a:r>
          </a:p>
          <a:p>
            <a:pPr>
              <a:lnSpc>
                <a:spcPct val="100000"/>
              </a:lnSpc>
            </a:pPr>
            <a:r>
              <a:rPr lang="en-US" dirty="0">
                <a:latin typeface="Nunito Sans" panose="00000500000000000000" pitchFamily="2" charset="0"/>
              </a:rPr>
              <a:t>Avoid using jargon and abbreviations/initialisms</a:t>
            </a:r>
          </a:p>
          <a:p>
            <a:pPr lvl="1">
              <a:lnSpc>
                <a:spcPct val="100000"/>
              </a:lnSpc>
            </a:pPr>
            <a:r>
              <a:rPr lang="en-US" dirty="0">
                <a:latin typeface="Nunito Sans" panose="00000500000000000000" pitchFamily="2" charset="0"/>
              </a:rPr>
              <a:t>Beavers/Cubs/Explorers </a:t>
            </a:r>
            <a:r>
              <a:rPr lang="en-US" dirty="0">
                <a:latin typeface="Nunito Sans" panose="00000500000000000000" pitchFamily="2" charset="0"/>
                <a:sym typeface="Wingdings" panose="05000000000000000000" pitchFamily="2" charset="2"/>
              </a:rPr>
              <a:t> Beaver Scouts, Cub Scouts</a:t>
            </a:r>
          </a:p>
          <a:p>
            <a:pPr lvl="1">
              <a:lnSpc>
                <a:spcPct val="100000"/>
              </a:lnSpc>
            </a:pPr>
            <a:r>
              <a:rPr lang="en-US" dirty="0">
                <a:latin typeface="Nunito Sans" panose="00000500000000000000" pitchFamily="2" charset="0"/>
                <a:sym typeface="Wingdings" panose="05000000000000000000" pitchFamily="2" charset="2"/>
              </a:rPr>
              <a:t>GSL/DC  Lead volunteer, volunteer manager</a:t>
            </a:r>
          </a:p>
          <a:p>
            <a:pPr lvl="1">
              <a:lnSpc>
                <a:spcPct val="100000"/>
              </a:lnSpc>
            </a:pPr>
            <a:r>
              <a:rPr lang="en-US" dirty="0">
                <a:latin typeface="Nunito Sans" panose="00000500000000000000" pitchFamily="2" charset="0"/>
                <a:sym typeface="Wingdings" panose="05000000000000000000" pitchFamily="2" charset="2"/>
              </a:rPr>
              <a:t>ABSL  Adult volunteer, volunteer leader</a:t>
            </a:r>
            <a:endParaRPr lang="en-US" dirty="0">
              <a:latin typeface="Nunito Sans" panose="00000500000000000000" pitchFamily="2" charset="0"/>
            </a:endParaRPr>
          </a:p>
        </p:txBody>
      </p:sp>
    </p:spTree>
    <p:extLst>
      <p:ext uri="{BB962C8B-B14F-4D97-AF65-F5344CB8AC3E}">
        <p14:creationId xmlns:p14="http://schemas.microsoft.com/office/powerpoint/2010/main" val="11713355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Effect transition="in" filter="fade">
                                      <p:cBhvr>
                                        <p:cTn id="25" dur="500"/>
                                        <p:tgtEl>
                                          <p:spTgt spid="17">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xEl>
                                              <p:pRg st="5" end="5"/>
                                            </p:txEl>
                                          </p:spTgt>
                                        </p:tgtEl>
                                        <p:attrNameLst>
                                          <p:attrName>style.visibility</p:attrName>
                                        </p:attrNameLst>
                                      </p:cBhvr>
                                      <p:to>
                                        <p:strVal val="visible"/>
                                      </p:to>
                                    </p:set>
                                    <p:animEffect transition="in" filter="fade">
                                      <p:cBhvr>
                                        <p:cTn id="28" dur="500"/>
                                        <p:tgtEl>
                                          <p:spTgt spid="17">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animEffect transition="in" filter="fade">
                                      <p:cBhvr>
                                        <p:cTn id="31"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numCol="1">
            <a:normAutofit/>
          </a:bodyPr>
          <a:lstStyle/>
          <a:p>
            <a:pPr marL="0" indent="0">
              <a:buNone/>
            </a:pPr>
            <a:r>
              <a:rPr lang="en-GB" sz="3400" b="1" dirty="0">
                <a:solidFill>
                  <a:srgbClr val="7414DC"/>
                </a:solidFill>
                <a:latin typeface="Nunito Sans Black" panose="00000A00000000000000" pitchFamily="2" charset="0"/>
              </a:rPr>
              <a:t>Audiences</a:t>
            </a:r>
          </a:p>
          <a:p>
            <a:pPr>
              <a:lnSpc>
                <a:spcPct val="100000"/>
              </a:lnSpc>
            </a:pPr>
            <a:r>
              <a:rPr lang="en-US" dirty="0">
                <a:latin typeface="Nunito Sans" panose="00000500000000000000" pitchFamily="2" charset="0"/>
              </a:rPr>
              <a:t>Who might you talk to about the Young Leaders scheme?</a:t>
            </a:r>
          </a:p>
          <a:p>
            <a:pPr lvl="1">
              <a:lnSpc>
                <a:spcPct val="100000"/>
              </a:lnSpc>
            </a:pPr>
            <a:r>
              <a:rPr lang="en-US" dirty="0">
                <a:latin typeface="Nunito Sans" panose="00000500000000000000" pitchFamily="2" charset="0"/>
              </a:rPr>
              <a:t>Friends</a:t>
            </a:r>
          </a:p>
          <a:p>
            <a:pPr lvl="1">
              <a:lnSpc>
                <a:spcPct val="100000"/>
              </a:lnSpc>
            </a:pPr>
            <a:r>
              <a:rPr lang="en-US" dirty="0">
                <a:latin typeface="Nunito Sans" panose="00000500000000000000" pitchFamily="2" charset="0"/>
              </a:rPr>
              <a:t>Parents</a:t>
            </a:r>
          </a:p>
          <a:p>
            <a:pPr lvl="1">
              <a:lnSpc>
                <a:spcPct val="100000"/>
              </a:lnSpc>
            </a:pPr>
            <a:r>
              <a:rPr lang="en-US" dirty="0">
                <a:latin typeface="Nunito Sans" panose="00000500000000000000" pitchFamily="2" charset="0"/>
              </a:rPr>
              <a:t>Teachers</a:t>
            </a:r>
          </a:p>
          <a:p>
            <a:pPr lvl="1">
              <a:lnSpc>
                <a:spcPct val="100000"/>
              </a:lnSpc>
            </a:pPr>
            <a:r>
              <a:rPr lang="en-US" dirty="0">
                <a:latin typeface="Nunito Sans" panose="00000500000000000000" pitchFamily="2" charset="0"/>
              </a:rPr>
              <a:t>Interviewer</a:t>
            </a:r>
          </a:p>
          <a:p>
            <a:pPr lvl="1">
              <a:lnSpc>
                <a:spcPct val="100000"/>
              </a:lnSpc>
            </a:pPr>
            <a:r>
              <a:rPr lang="en-US" dirty="0">
                <a:latin typeface="Nunito Sans" panose="00000500000000000000" pitchFamily="2" charset="0"/>
              </a:rPr>
              <a:t>Social Media</a:t>
            </a:r>
          </a:p>
          <a:p>
            <a:pPr>
              <a:lnSpc>
                <a:spcPct val="100000"/>
              </a:lnSpc>
            </a:pPr>
            <a:r>
              <a:rPr lang="en-US" dirty="0">
                <a:latin typeface="Nunito Sans" panose="00000500000000000000" pitchFamily="2" charset="0"/>
              </a:rPr>
              <a:t>What information and skills would you highlight to each? How are they different?</a:t>
            </a:r>
          </a:p>
          <a:p>
            <a:pPr>
              <a:lnSpc>
                <a:spcPct val="100000"/>
              </a:lnSpc>
            </a:pPr>
            <a:r>
              <a:rPr lang="en-US" dirty="0">
                <a:latin typeface="Nunito Sans" panose="00000500000000000000" pitchFamily="2" charset="0"/>
              </a:rPr>
              <a:t>Break out room time!</a:t>
            </a:r>
          </a:p>
        </p:txBody>
      </p:sp>
    </p:spTree>
    <p:extLst>
      <p:ext uri="{BB962C8B-B14F-4D97-AF65-F5344CB8AC3E}">
        <p14:creationId xmlns:p14="http://schemas.microsoft.com/office/powerpoint/2010/main" val="18087904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xEl>
                                              <p:pRg st="3" end="3"/>
                                            </p:txEl>
                                          </p:spTgt>
                                        </p:tgtEl>
                                        <p:attrNameLst>
                                          <p:attrName>style.visibility</p:attrName>
                                        </p:attrNameLst>
                                      </p:cBhvr>
                                      <p:to>
                                        <p:strVal val="visible"/>
                                      </p:to>
                                    </p:set>
                                    <p:animEffect transition="in" filter="fade">
                                      <p:cBhvr>
                                        <p:cTn id="18" dur="500"/>
                                        <p:tgtEl>
                                          <p:spTgt spid="1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500"/>
                                        <p:tgtEl>
                                          <p:spTgt spid="17">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xEl>
                                              <p:pRg st="5" end="5"/>
                                            </p:txEl>
                                          </p:spTgt>
                                        </p:tgtEl>
                                        <p:attrNameLst>
                                          <p:attrName>style.visibility</p:attrName>
                                        </p:attrNameLst>
                                      </p:cBhvr>
                                      <p:to>
                                        <p:strVal val="visible"/>
                                      </p:to>
                                    </p:set>
                                    <p:animEffect transition="in" filter="fade">
                                      <p:cBhvr>
                                        <p:cTn id="24" dur="500"/>
                                        <p:tgtEl>
                                          <p:spTgt spid="17">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xEl>
                                              <p:pRg st="6" end="6"/>
                                            </p:txEl>
                                          </p:spTgt>
                                        </p:tgtEl>
                                        <p:attrNameLst>
                                          <p:attrName>style.visibility</p:attrName>
                                        </p:attrNameLst>
                                      </p:cBhvr>
                                      <p:to>
                                        <p:strVal val="visible"/>
                                      </p:to>
                                    </p:set>
                                    <p:animEffect transition="in" filter="fade">
                                      <p:cBhvr>
                                        <p:cTn id="27" dur="500"/>
                                        <p:tgtEl>
                                          <p:spTgt spid="1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xEl>
                                              <p:pRg st="7" end="7"/>
                                            </p:txEl>
                                          </p:spTgt>
                                        </p:tgtEl>
                                        <p:attrNameLst>
                                          <p:attrName>style.visibility</p:attrName>
                                        </p:attrNameLst>
                                      </p:cBhvr>
                                      <p:to>
                                        <p:strVal val="visible"/>
                                      </p:to>
                                    </p:set>
                                    <p:animEffect transition="in" filter="fade">
                                      <p:cBhvr>
                                        <p:cTn id="32" dur="500"/>
                                        <p:tgtEl>
                                          <p:spTgt spid="1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xEl>
                                              <p:pRg st="8" end="8"/>
                                            </p:txEl>
                                          </p:spTgt>
                                        </p:tgtEl>
                                        <p:attrNameLst>
                                          <p:attrName>style.visibility</p:attrName>
                                        </p:attrNameLst>
                                      </p:cBhvr>
                                      <p:to>
                                        <p:strVal val="visible"/>
                                      </p:to>
                                    </p:set>
                                    <p:animEffect transition="in" filter="fade">
                                      <p:cBhvr>
                                        <p:cTn id="37"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numCol="1">
            <a:normAutofit/>
          </a:bodyPr>
          <a:lstStyle/>
          <a:p>
            <a:pPr marL="0" indent="0">
              <a:buNone/>
            </a:pPr>
            <a:r>
              <a:rPr lang="en-GB" sz="3400" b="1" dirty="0">
                <a:solidFill>
                  <a:srgbClr val="7414DC"/>
                </a:solidFill>
                <a:latin typeface="Nunito Sans Black" panose="00000A00000000000000" pitchFamily="2" charset="0"/>
              </a:rPr>
              <a:t>Skills for Life</a:t>
            </a:r>
          </a:p>
          <a:p>
            <a:pPr>
              <a:lnSpc>
                <a:spcPct val="100000"/>
              </a:lnSpc>
            </a:pPr>
            <a:r>
              <a:rPr lang="en-US" dirty="0">
                <a:latin typeface="Nunito Sans" panose="00000500000000000000" pitchFamily="2" charset="0"/>
              </a:rPr>
              <a:t>Every activity you do as a young leader uses skills – those you have and those you are learning and practicing. </a:t>
            </a:r>
          </a:p>
          <a:p>
            <a:pPr>
              <a:lnSpc>
                <a:spcPct val="100000"/>
              </a:lnSpc>
            </a:pPr>
            <a:r>
              <a:rPr lang="en-US" dirty="0">
                <a:latin typeface="Nunito Sans" panose="00000500000000000000" pitchFamily="2" charset="0"/>
              </a:rPr>
              <a:t>Imagine you are telling other people about what you do.</a:t>
            </a:r>
          </a:p>
          <a:p>
            <a:pPr>
              <a:lnSpc>
                <a:spcPct val="100000"/>
              </a:lnSpc>
            </a:pPr>
            <a:r>
              <a:rPr lang="en-US" dirty="0">
                <a:latin typeface="Nunito Sans" panose="00000500000000000000" pitchFamily="2" charset="0"/>
              </a:rPr>
              <a:t>What skills could you tell others about?</a:t>
            </a:r>
          </a:p>
          <a:p>
            <a:pPr>
              <a:lnSpc>
                <a:spcPct val="100000"/>
              </a:lnSpc>
            </a:pPr>
            <a:r>
              <a:rPr lang="en-US" dirty="0">
                <a:latin typeface="Nunito Sans" panose="00000500000000000000" pitchFamily="2" charset="0"/>
              </a:rPr>
              <a:t>In breakout rooms, choose an activity from the list and think about what skills you’ll be learning through it. There are some at the bottom of the sheet to give you ideas.</a:t>
            </a:r>
          </a:p>
        </p:txBody>
      </p:sp>
    </p:spTree>
    <p:extLst>
      <p:ext uri="{BB962C8B-B14F-4D97-AF65-F5344CB8AC3E}">
        <p14:creationId xmlns:p14="http://schemas.microsoft.com/office/powerpoint/2010/main" val="16288801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414DC"/>
        </a:solidFill>
        <a:effectLst/>
      </p:bgPr>
    </p:bg>
    <p:spTree>
      <p:nvGrpSpPr>
        <p:cNvPr id="1" name=""/>
        <p:cNvGrpSpPr/>
        <p:nvPr/>
      </p:nvGrpSpPr>
      <p:grpSpPr>
        <a:xfrm>
          <a:off x="0" y="0"/>
          <a:ext cx="0" cy="0"/>
          <a:chOff x="0" y="0"/>
          <a:chExt cx="0" cy="0"/>
        </a:xfrm>
      </p:grpSpPr>
      <p:pic>
        <p:nvPicPr>
          <p:cNvPr id="4" name="Picture 3" descr="A person sitting on a table&#10;&#10;Description automatically generated">
            <a:extLst>
              <a:ext uri="{FF2B5EF4-FFF2-40B4-BE49-F238E27FC236}">
                <a16:creationId xmlns:a16="http://schemas.microsoft.com/office/drawing/2014/main" id="{4AB90A72-AA38-4F3E-A892-29A41B769596}"/>
              </a:ext>
            </a:extLst>
          </p:cNvPr>
          <p:cNvPicPr>
            <a:picLocks noChangeAspect="1"/>
          </p:cNvPicPr>
          <p:nvPr/>
        </p:nvPicPr>
        <p:blipFill rotWithShape="1">
          <a:blip r:embed="rId2">
            <a:extLst>
              <a:ext uri="{28A0092B-C50C-407E-A947-70E740481C1C}">
                <a14:useLocalDpi xmlns:a14="http://schemas.microsoft.com/office/drawing/2010/main" val="0"/>
              </a:ext>
            </a:extLst>
          </a:blip>
          <a:srcRect l="2931" r="37737"/>
          <a:stretch/>
        </p:blipFill>
        <p:spPr>
          <a:xfrm>
            <a:off x="6096000" y="0"/>
            <a:ext cx="6096000" cy="6858000"/>
          </a:xfrm>
          <a:prstGeom prst="rect">
            <a:avLst/>
          </a:prstGeom>
        </p:spPr>
      </p:pic>
      <p:sp>
        <p:nvSpPr>
          <p:cNvPr id="7" name="Content Placeholder 6">
            <a:extLst>
              <a:ext uri="{FF2B5EF4-FFF2-40B4-BE49-F238E27FC236}">
                <a16:creationId xmlns:a16="http://schemas.microsoft.com/office/drawing/2014/main" id="{C940EE66-6B96-4537-A4AB-6289BB58900F}"/>
              </a:ext>
            </a:extLst>
          </p:cNvPr>
          <p:cNvSpPr>
            <a:spLocks noGrp="1"/>
          </p:cNvSpPr>
          <p:nvPr>
            <p:ph idx="1"/>
          </p:nvPr>
        </p:nvSpPr>
        <p:spPr>
          <a:xfrm>
            <a:off x="348343" y="1297858"/>
            <a:ext cx="5538108" cy="4879106"/>
          </a:xfrm>
        </p:spPr>
        <p:txBody>
          <a:bodyPr anchor="ctr">
            <a:normAutofit/>
          </a:bodyPr>
          <a:lstStyle/>
          <a:p>
            <a:pPr marL="0" indent="0" algn="ctr">
              <a:buNone/>
            </a:pPr>
            <a:r>
              <a:rPr lang="en-GB" sz="4000" b="1" dirty="0">
                <a:solidFill>
                  <a:schemeClr val="bg1"/>
                </a:solidFill>
                <a:latin typeface="Nunito Sans Black" panose="00000A00000000000000" pitchFamily="2" charset="0"/>
              </a:rPr>
              <a:t>Where next?</a:t>
            </a:r>
          </a:p>
          <a:p>
            <a:pPr marL="0" indent="0">
              <a:buNone/>
            </a:pPr>
            <a:endParaRPr lang="en-GB" sz="3200" dirty="0">
              <a:solidFill>
                <a:schemeClr val="bg1"/>
              </a:solidFill>
              <a:latin typeface="Nunito Sans" panose="00000500000000000000" pitchFamily="2" charset="0"/>
            </a:endParaRPr>
          </a:p>
        </p:txBody>
      </p:sp>
      <p:pic>
        <p:nvPicPr>
          <p:cNvPr id="6" name="Picture 5" descr="A picture containing room, drawing&#10;&#10;Description automatically generated">
            <a:extLst>
              <a:ext uri="{FF2B5EF4-FFF2-40B4-BE49-F238E27FC236}">
                <a16:creationId xmlns:a16="http://schemas.microsoft.com/office/drawing/2014/main" id="{93750CF4-8D7D-4FE3-ADAD-D974AD5B8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96" y="256562"/>
            <a:ext cx="3144438" cy="704354"/>
          </a:xfrm>
          <a:prstGeom prst="rect">
            <a:avLst/>
          </a:prstGeom>
        </p:spPr>
      </p:pic>
      <p:pic>
        <p:nvPicPr>
          <p:cNvPr id="9" name="Picture 8">
            <a:extLst>
              <a:ext uri="{FF2B5EF4-FFF2-40B4-BE49-F238E27FC236}">
                <a16:creationId xmlns:a16="http://schemas.microsoft.com/office/drawing/2014/main" id="{9DFC4F82-E236-4E88-8737-159500198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0" y="93528"/>
            <a:ext cx="2262754" cy="1030423"/>
          </a:xfrm>
          <a:prstGeom prst="rect">
            <a:avLst/>
          </a:prstGeom>
        </p:spPr>
      </p:pic>
    </p:spTree>
    <p:extLst>
      <p:ext uri="{BB962C8B-B14F-4D97-AF65-F5344CB8AC3E}">
        <p14:creationId xmlns:p14="http://schemas.microsoft.com/office/powerpoint/2010/main" val="19274687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41991" y="1307690"/>
            <a:ext cx="10079665" cy="5456782"/>
          </a:xfrm>
        </p:spPr>
        <p:txBody>
          <a:bodyPr>
            <a:normAutofit/>
          </a:bodyPr>
          <a:lstStyle/>
          <a:p>
            <a:pPr marL="0" indent="0">
              <a:buNone/>
            </a:pPr>
            <a:r>
              <a:rPr lang="en-GB" sz="3400" b="1" dirty="0">
                <a:solidFill>
                  <a:srgbClr val="7414DC"/>
                </a:solidFill>
                <a:latin typeface="Nunito Sans Black" panose="00000A00000000000000" pitchFamily="2" charset="0"/>
              </a:rPr>
              <a:t>Module C Aims:</a:t>
            </a:r>
          </a:p>
          <a:p>
            <a:pPr>
              <a:lnSpc>
                <a:spcPct val="100000"/>
              </a:lnSpc>
            </a:pPr>
            <a:r>
              <a:rPr lang="en-GB" sz="2400" dirty="0">
                <a:latin typeface="Nunito Sans" panose="00000500000000000000" pitchFamily="2" charset="0"/>
              </a:rPr>
              <a:t>Understand and be able to talk about how young people learn effectively including different learning styles.</a:t>
            </a:r>
          </a:p>
          <a:p>
            <a:pPr>
              <a:lnSpc>
                <a:spcPct val="100000"/>
              </a:lnSpc>
            </a:pPr>
            <a:r>
              <a:rPr lang="en-GB" sz="2400" dirty="0">
                <a:latin typeface="Nunito Sans" panose="00000500000000000000" pitchFamily="2" charset="0"/>
              </a:rPr>
              <a:t>Know how to pass on skills including different training techniques.</a:t>
            </a:r>
          </a:p>
          <a:p>
            <a:pPr marL="0" lvl="0" indent="0">
              <a:buNone/>
            </a:pPr>
            <a:r>
              <a:rPr lang="en-GB" sz="3400" b="1" dirty="0">
                <a:solidFill>
                  <a:srgbClr val="7414DC"/>
                </a:solidFill>
                <a:latin typeface="Nunito Sans Black" panose="00000A00000000000000" pitchFamily="2" charset="0"/>
              </a:rPr>
              <a:t>Module J Aims:</a:t>
            </a:r>
          </a:p>
          <a:p>
            <a:pPr lvl="0">
              <a:lnSpc>
                <a:spcPct val="100000"/>
              </a:lnSpc>
            </a:pPr>
            <a:r>
              <a:rPr lang="en-GB" sz="2400" dirty="0">
                <a:solidFill>
                  <a:prstClr val="black"/>
                </a:solidFill>
                <a:latin typeface="Nunito Sans" panose="00000500000000000000" pitchFamily="2" charset="0"/>
              </a:rPr>
              <a:t>Understand the importance of effective communication between young people and leaders in the section.</a:t>
            </a:r>
          </a:p>
          <a:p>
            <a:pPr lvl="0">
              <a:lnSpc>
                <a:spcPct val="100000"/>
              </a:lnSpc>
            </a:pPr>
            <a:r>
              <a:rPr lang="en-GB" sz="2400" dirty="0">
                <a:solidFill>
                  <a:prstClr val="black"/>
                </a:solidFill>
                <a:latin typeface="Nunito Sans" panose="00000500000000000000" pitchFamily="2" charset="0"/>
              </a:rPr>
              <a:t>Know how to adapt communication styles to suit an activity.</a:t>
            </a:r>
          </a:p>
          <a:p>
            <a:pPr lvl="0">
              <a:lnSpc>
                <a:spcPct val="100000"/>
              </a:lnSpc>
            </a:pPr>
            <a:r>
              <a:rPr lang="en-GB" sz="2400" dirty="0">
                <a:latin typeface="Nunito Sans" panose="00000500000000000000" pitchFamily="2" charset="0"/>
              </a:rPr>
              <a:t>Explain how tone and body language affects how you communicate.</a:t>
            </a:r>
          </a:p>
          <a:p>
            <a:pPr lvl="0">
              <a:lnSpc>
                <a:spcPct val="100000"/>
              </a:lnSpc>
            </a:pPr>
            <a:r>
              <a:rPr lang="en-GB" sz="2400" dirty="0">
                <a:latin typeface="Nunito Sans" panose="00000500000000000000" pitchFamily="2" charset="0"/>
              </a:rPr>
              <a:t>Be able to communicate the skills gained from being a young leader to those outside of Scouts.</a:t>
            </a:r>
          </a:p>
        </p:txBody>
      </p:sp>
    </p:spTree>
    <p:extLst>
      <p:ext uri="{BB962C8B-B14F-4D97-AF65-F5344CB8AC3E}">
        <p14:creationId xmlns:p14="http://schemas.microsoft.com/office/powerpoint/2010/main" val="33944139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89"/>
            <a:ext cx="9873449" cy="5295481"/>
          </a:xfrm>
        </p:spPr>
        <p:txBody>
          <a:bodyPr>
            <a:noAutofit/>
          </a:bodyPr>
          <a:lstStyle/>
          <a:p>
            <a:pPr marL="0" indent="0">
              <a:buNone/>
            </a:pPr>
            <a:r>
              <a:rPr lang="en-GB" sz="3400" b="1" dirty="0">
                <a:solidFill>
                  <a:srgbClr val="7414DC"/>
                </a:solidFill>
                <a:latin typeface="Nunito Sans Black" panose="00000A00000000000000" pitchFamily="2" charset="0"/>
              </a:rPr>
              <a:t>Where next?</a:t>
            </a:r>
          </a:p>
          <a:p>
            <a:pPr>
              <a:lnSpc>
                <a:spcPct val="100000"/>
              </a:lnSpc>
            </a:pPr>
            <a:r>
              <a:rPr lang="en-GB" dirty="0">
                <a:latin typeface="Nunito Sans" panose="00000500000000000000" pitchFamily="2" charset="0"/>
              </a:rPr>
              <a:t>Use what you’ve learnt – Mission 1 and 2.</a:t>
            </a:r>
          </a:p>
          <a:p>
            <a:pPr>
              <a:lnSpc>
                <a:spcPct val="100000"/>
              </a:lnSpc>
            </a:pPr>
            <a:r>
              <a:rPr lang="en-GB" dirty="0">
                <a:latin typeface="Nunito Sans" panose="00000500000000000000" pitchFamily="2" charset="0"/>
              </a:rPr>
              <a:t>More modules coming up.</a:t>
            </a:r>
          </a:p>
          <a:p>
            <a:pPr lvl="1">
              <a:lnSpc>
                <a:spcPct val="100000"/>
              </a:lnSpc>
            </a:pPr>
            <a:r>
              <a:rPr lang="en-US" dirty="0">
                <a:latin typeface="Nunito Sans" panose="00000500000000000000" pitchFamily="2" charset="0"/>
              </a:rPr>
              <a:t>C (Teaching skills) and J (Communication) – 28th January</a:t>
            </a:r>
          </a:p>
          <a:p>
            <a:pPr lvl="1">
              <a:lnSpc>
                <a:spcPct val="100000"/>
              </a:lnSpc>
            </a:pPr>
            <a:r>
              <a:rPr lang="en-US" dirty="0">
                <a:latin typeface="Nunito Sans" panose="00000500000000000000" pitchFamily="2" charset="0"/>
              </a:rPr>
              <a:t>D (Behaviour) and F (Inclusion) – 4th February</a:t>
            </a:r>
          </a:p>
          <a:p>
            <a:pPr lvl="1">
              <a:lnSpc>
                <a:spcPct val="100000"/>
              </a:lnSpc>
            </a:pPr>
            <a:r>
              <a:rPr lang="en-US" dirty="0">
                <a:latin typeface="Nunito Sans" panose="00000500000000000000" pitchFamily="2" charset="0"/>
              </a:rPr>
              <a:t>E (Games) and I (Forums and </a:t>
            </a:r>
            <a:r>
              <a:rPr lang="en-US" dirty="0" err="1">
                <a:latin typeface="Nunito Sans" panose="00000500000000000000" pitchFamily="2" charset="0"/>
              </a:rPr>
              <a:t>YouShape</a:t>
            </a:r>
            <a:r>
              <a:rPr lang="en-US" dirty="0">
                <a:latin typeface="Nunito Sans" panose="00000500000000000000" pitchFamily="2" charset="0"/>
              </a:rPr>
              <a:t>) – 11th February</a:t>
            </a:r>
          </a:p>
          <a:p>
            <a:pPr lvl="1">
              <a:lnSpc>
                <a:spcPct val="100000"/>
              </a:lnSpc>
            </a:pPr>
            <a:r>
              <a:rPr lang="en-US" dirty="0">
                <a:latin typeface="Nunito Sans" panose="00000500000000000000" pitchFamily="2" charset="0"/>
              </a:rPr>
              <a:t>G (Programme) and H (Programme planning) – 25th February</a:t>
            </a:r>
          </a:p>
          <a:p>
            <a:pPr lvl="1">
              <a:lnSpc>
                <a:spcPct val="100000"/>
              </a:lnSpc>
            </a:pPr>
            <a:r>
              <a:rPr lang="en-US" dirty="0">
                <a:latin typeface="Nunito Sans" panose="00000500000000000000" pitchFamily="2" charset="0"/>
              </a:rPr>
              <a:t>K (First Aid) – 4th March. Extra eLearning required.</a:t>
            </a:r>
          </a:p>
          <a:p>
            <a:pPr lvl="1">
              <a:lnSpc>
                <a:spcPct val="100000"/>
              </a:lnSpc>
            </a:pPr>
            <a:r>
              <a:rPr lang="en-US" dirty="0">
                <a:latin typeface="Nunito Sans" panose="00000500000000000000" pitchFamily="2" charset="0"/>
              </a:rPr>
              <a:t>A (Essentials and expectations) – 15</a:t>
            </a:r>
            <a:r>
              <a:rPr lang="en-US" baseline="30000" dirty="0">
                <a:latin typeface="Nunito Sans" panose="00000500000000000000" pitchFamily="2" charset="0"/>
              </a:rPr>
              <a:t>th</a:t>
            </a:r>
            <a:r>
              <a:rPr lang="en-US" dirty="0">
                <a:latin typeface="Nunito Sans" panose="00000500000000000000" pitchFamily="2" charset="0"/>
              </a:rPr>
              <a:t> March</a:t>
            </a:r>
          </a:p>
          <a:p>
            <a:pPr>
              <a:lnSpc>
                <a:spcPct val="100000"/>
              </a:lnSpc>
            </a:pPr>
            <a:r>
              <a:rPr lang="en-GB" dirty="0">
                <a:latin typeface="Nunito Sans" panose="00000500000000000000" pitchFamily="2" charset="0"/>
              </a:rPr>
              <a:t>Adult leader training link (18)</a:t>
            </a:r>
          </a:p>
        </p:txBody>
      </p:sp>
    </p:spTree>
    <p:extLst>
      <p:ext uri="{BB962C8B-B14F-4D97-AF65-F5344CB8AC3E}">
        <p14:creationId xmlns:p14="http://schemas.microsoft.com/office/powerpoint/2010/main" val="42869181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xEl>
                                              <p:pRg st="3" end="3"/>
                                            </p:txEl>
                                          </p:spTgt>
                                        </p:tgtEl>
                                        <p:attrNameLst>
                                          <p:attrName>style.visibility</p:attrName>
                                        </p:attrNameLst>
                                      </p:cBhvr>
                                      <p:to>
                                        <p:strVal val="visible"/>
                                      </p:to>
                                    </p:set>
                                    <p:animEffect transition="in" filter="fade">
                                      <p:cBhvr>
                                        <p:cTn id="20" dur="500"/>
                                        <p:tgtEl>
                                          <p:spTgt spid="17">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animEffect transition="in" filter="fade">
                                      <p:cBhvr>
                                        <p:cTn id="23" dur="500"/>
                                        <p:tgtEl>
                                          <p:spTgt spid="17">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xEl>
                                              <p:pRg st="5" end="5"/>
                                            </p:txEl>
                                          </p:spTgt>
                                        </p:tgtEl>
                                        <p:attrNameLst>
                                          <p:attrName>style.visibility</p:attrName>
                                        </p:attrNameLst>
                                      </p:cBhvr>
                                      <p:to>
                                        <p:strVal val="visible"/>
                                      </p:to>
                                    </p:set>
                                    <p:animEffect transition="in" filter="fade">
                                      <p:cBhvr>
                                        <p:cTn id="26" dur="500"/>
                                        <p:tgtEl>
                                          <p:spTgt spid="17">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xEl>
                                              <p:pRg st="6" end="6"/>
                                            </p:txEl>
                                          </p:spTgt>
                                        </p:tgtEl>
                                        <p:attrNameLst>
                                          <p:attrName>style.visibility</p:attrName>
                                        </p:attrNameLst>
                                      </p:cBhvr>
                                      <p:to>
                                        <p:strVal val="visible"/>
                                      </p:to>
                                    </p:set>
                                    <p:animEffect transition="in" filter="fade">
                                      <p:cBhvr>
                                        <p:cTn id="29" dur="500"/>
                                        <p:tgtEl>
                                          <p:spTgt spid="17">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xEl>
                                              <p:pRg st="7" end="7"/>
                                            </p:txEl>
                                          </p:spTgt>
                                        </p:tgtEl>
                                        <p:attrNameLst>
                                          <p:attrName>style.visibility</p:attrName>
                                        </p:attrNameLst>
                                      </p:cBhvr>
                                      <p:to>
                                        <p:strVal val="visible"/>
                                      </p:to>
                                    </p:set>
                                    <p:animEffect transition="in" filter="fade">
                                      <p:cBhvr>
                                        <p:cTn id="32" dur="500"/>
                                        <p:tgtEl>
                                          <p:spTgt spid="17">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xEl>
                                              <p:pRg st="8" end="8"/>
                                            </p:txEl>
                                          </p:spTgt>
                                        </p:tgtEl>
                                        <p:attrNameLst>
                                          <p:attrName>style.visibility</p:attrName>
                                        </p:attrNameLst>
                                      </p:cBhvr>
                                      <p:to>
                                        <p:strVal val="visible"/>
                                      </p:to>
                                    </p:set>
                                    <p:animEffect transition="in" filter="fade">
                                      <p:cBhvr>
                                        <p:cTn id="35" dur="500"/>
                                        <p:tgtEl>
                                          <p:spTgt spid="17">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xEl>
                                              <p:pRg st="9" end="9"/>
                                            </p:txEl>
                                          </p:spTgt>
                                        </p:tgtEl>
                                        <p:attrNameLst>
                                          <p:attrName>style.visibility</p:attrName>
                                        </p:attrNameLst>
                                      </p:cBhvr>
                                      <p:to>
                                        <p:strVal val="visible"/>
                                      </p:to>
                                    </p:set>
                                    <p:animEffect transition="in" filter="fade">
                                      <p:cBhvr>
                                        <p:cTn id="40" dur="500"/>
                                        <p:tgtEl>
                                          <p:spTgt spid="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7" y="1307689"/>
            <a:ext cx="4639712" cy="5295481"/>
          </a:xfrm>
        </p:spPr>
        <p:txBody>
          <a:bodyPr>
            <a:noAutofit/>
          </a:bodyPr>
          <a:lstStyle/>
          <a:p>
            <a:pPr marL="0" indent="0">
              <a:buNone/>
            </a:pPr>
            <a:r>
              <a:rPr lang="en-GB" sz="3400" b="1" dirty="0">
                <a:solidFill>
                  <a:srgbClr val="7414DC"/>
                </a:solidFill>
                <a:latin typeface="Nunito Sans Black" panose="00000A00000000000000" pitchFamily="2" charset="0"/>
              </a:rPr>
              <a:t>Where next?</a:t>
            </a:r>
          </a:p>
          <a:p>
            <a:pPr>
              <a:lnSpc>
                <a:spcPct val="100000"/>
              </a:lnSpc>
            </a:pPr>
            <a:r>
              <a:rPr lang="en-GB" b="1" dirty="0">
                <a:latin typeface="Nunito Sans" panose="00000500000000000000" pitchFamily="2" charset="0"/>
              </a:rPr>
              <a:t>Scouts Speak Up </a:t>
            </a:r>
            <a:r>
              <a:rPr lang="en-GB" dirty="0">
                <a:latin typeface="Nunito Sans" panose="00000500000000000000" pitchFamily="2" charset="0"/>
              </a:rPr>
              <a:t>courses run by Hampshire Scouts to help you talk to others about Scouts.</a:t>
            </a:r>
          </a:p>
        </p:txBody>
      </p:sp>
      <p:pic>
        <p:nvPicPr>
          <p:cNvPr id="4" name="Picture 3" descr="Graphical user interface&#10;&#10;Description automatically generated">
            <a:extLst>
              <a:ext uri="{FF2B5EF4-FFF2-40B4-BE49-F238E27FC236}">
                <a16:creationId xmlns:a16="http://schemas.microsoft.com/office/drawing/2014/main" id="{E9B0E4F3-2243-4055-AA69-DF4ED702A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394284"/>
            <a:ext cx="5661614" cy="4018547"/>
          </a:xfrm>
          <a:prstGeom prst="rect">
            <a:avLst/>
          </a:prstGeom>
        </p:spPr>
      </p:pic>
    </p:spTree>
    <p:extLst>
      <p:ext uri="{BB962C8B-B14F-4D97-AF65-F5344CB8AC3E}">
        <p14:creationId xmlns:p14="http://schemas.microsoft.com/office/powerpoint/2010/main" val="27507090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8523097" cy="5050580"/>
          </a:xfrm>
        </p:spPr>
        <p:txBody>
          <a:bodyPr>
            <a:normAutofit/>
          </a:bodyPr>
          <a:lstStyle/>
          <a:p>
            <a:pPr marL="0" indent="0">
              <a:buNone/>
            </a:pPr>
            <a:r>
              <a:rPr lang="en-GB" sz="3400" b="1" dirty="0">
                <a:solidFill>
                  <a:srgbClr val="7414DC"/>
                </a:solidFill>
                <a:latin typeface="Nunito Sans Black" panose="00000A00000000000000" pitchFamily="2" charset="0"/>
              </a:rPr>
              <a:t>Quiz time!</a:t>
            </a:r>
          </a:p>
          <a:p>
            <a:pPr>
              <a:lnSpc>
                <a:spcPct val="100000"/>
              </a:lnSpc>
            </a:pPr>
            <a:r>
              <a:rPr lang="en-GB" dirty="0">
                <a:latin typeface="Nunito Sans" panose="00000500000000000000" pitchFamily="2" charset="0"/>
              </a:rPr>
              <a:t>Check what you’ve learned and help us know who was on this call.</a:t>
            </a:r>
          </a:p>
          <a:p>
            <a:pPr>
              <a:lnSpc>
                <a:spcPct val="100000"/>
              </a:lnSpc>
            </a:pPr>
            <a:r>
              <a:rPr lang="en-GB" dirty="0">
                <a:latin typeface="Nunito Sans" panose="00000500000000000000" pitchFamily="2" charset="0"/>
              </a:rPr>
              <a:t>Your certificate will be generated by those that complete the quiz.</a:t>
            </a:r>
          </a:p>
          <a:p>
            <a:pPr>
              <a:lnSpc>
                <a:spcPct val="100000"/>
              </a:lnSpc>
            </a:pPr>
            <a:r>
              <a:rPr lang="en-GB" dirty="0">
                <a:latin typeface="Nunito Sans" panose="00000500000000000000" pitchFamily="2" charset="0"/>
              </a:rPr>
              <a:t>It will ask you for a word at the end to prove you took part – the word is </a:t>
            </a:r>
            <a:r>
              <a:rPr lang="en-GB" b="1" dirty="0">
                <a:solidFill>
                  <a:srgbClr val="7414DC"/>
                </a:solidFill>
                <a:latin typeface="Nunito Sans" panose="00000500000000000000" pitchFamily="2" charset="0"/>
              </a:rPr>
              <a:t>FUTURE</a:t>
            </a:r>
            <a:r>
              <a:rPr lang="en-GB" dirty="0">
                <a:latin typeface="Nunito Sans" panose="00000500000000000000" pitchFamily="2" charset="0"/>
              </a:rPr>
              <a:t>.</a:t>
            </a:r>
          </a:p>
          <a:p>
            <a:pPr>
              <a:lnSpc>
                <a:spcPct val="100000"/>
              </a:lnSpc>
            </a:pPr>
            <a:r>
              <a:rPr lang="en-GB" dirty="0">
                <a:latin typeface="Nunito Sans" panose="00000500000000000000" pitchFamily="2" charset="0"/>
              </a:rPr>
              <a:t>Link in the chat.</a:t>
            </a:r>
          </a:p>
        </p:txBody>
      </p:sp>
    </p:spTree>
    <p:extLst>
      <p:ext uri="{BB962C8B-B14F-4D97-AF65-F5344CB8AC3E}">
        <p14:creationId xmlns:p14="http://schemas.microsoft.com/office/powerpoint/2010/main" val="4922640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person, outdoor, child, little&#10;&#10;Description automatically generated">
            <a:extLst>
              <a:ext uri="{FF2B5EF4-FFF2-40B4-BE49-F238E27FC236}">
                <a16:creationId xmlns:a16="http://schemas.microsoft.com/office/drawing/2014/main" id="{D7462E4A-9218-42FD-84A6-E9420B5F4619}"/>
              </a:ext>
            </a:extLst>
          </p:cNvPr>
          <p:cNvPicPr>
            <a:picLocks noChangeAspect="1"/>
          </p:cNvPicPr>
          <p:nvPr/>
        </p:nvPicPr>
        <p:blipFill rotWithShape="1">
          <a:blip r:embed="rId2">
            <a:extLst>
              <a:ext uri="{28A0092B-C50C-407E-A947-70E740481C1C}">
                <a14:useLocalDpi xmlns:a14="http://schemas.microsoft.com/office/drawing/2010/main" val="0"/>
              </a:ext>
            </a:extLst>
          </a:blip>
          <a:srcRect t="10843" b="4824"/>
          <a:stretch/>
        </p:blipFill>
        <p:spPr>
          <a:xfrm>
            <a:off x="0" y="-2"/>
            <a:ext cx="12192000" cy="6858001"/>
          </a:xfrm>
          <a:prstGeom prst="rect">
            <a:avLst/>
          </a:prstGeom>
        </p:spPr>
      </p:pic>
      <p:pic>
        <p:nvPicPr>
          <p:cNvPr id="9" name="Picture 8">
            <a:extLst>
              <a:ext uri="{FF2B5EF4-FFF2-40B4-BE49-F238E27FC236}">
                <a16:creationId xmlns:a16="http://schemas.microsoft.com/office/drawing/2014/main" id="{59D64D9F-E009-42DA-AAEA-748F97CBA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853" y="5372101"/>
            <a:ext cx="3106083" cy="1414462"/>
          </a:xfrm>
          <a:prstGeom prst="rect">
            <a:avLst/>
          </a:prstGeom>
        </p:spPr>
      </p:pic>
      <p:pic>
        <p:nvPicPr>
          <p:cNvPr id="8" name="Picture 7" descr="A picture containing room, clock, drawing&#10;&#10;Description automatically generated">
            <a:extLst>
              <a:ext uri="{FF2B5EF4-FFF2-40B4-BE49-F238E27FC236}">
                <a16:creationId xmlns:a16="http://schemas.microsoft.com/office/drawing/2014/main" id="{04DD46E5-C92A-4EB6-A778-54C4008A2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09" y="5592497"/>
            <a:ext cx="4477407" cy="1002939"/>
          </a:xfrm>
          <a:prstGeom prst="rect">
            <a:avLst/>
          </a:prstGeom>
        </p:spPr>
      </p:pic>
      <p:sp>
        <p:nvSpPr>
          <p:cNvPr id="7" name="Content Placeholder 6">
            <a:extLst>
              <a:ext uri="{FF2B5EF4-FFF2-40B4-BE49-F238E27FC236}">
                <a16:creationId xmlns:a16="http://schemas.microsoft.com/office/drawing/2014/main" id="{C940EE66-6B96-4537-A4AB-6289BB58900F}"/>
              </a:ext>
            </a:extLst>
          </p:cNvPr>
          <p:cNvSpPr>
            <a:spLocks noGrp="1"/>
          </p:cNvSpPr>
          <p:nvPr>
            <p:ph idx="1"/>
          </p:nvPr>
        </p:nvSpPr>
        <p:spPr>
          <a:xfrm>
            <a:off x="366210" y="571501"/>
            <a:ext cx="5152848" cy="4729162"/>
          </a:xfrm>
        </p:spPr>
        <p:txBody>
          <a:bodyPr>
            <a:noAutofit/>
          </a:bodyPr>
          <a:lstStyle/>
          <a:p>
            <a:pPr marL="0" indent="0">
              <a:buNone/>
            </a:pPr>
            <a:r>
              <a:rPr lang="en-GB" sz="5000" b="1" dirty="0">
                <a:solidFill>
                  <a:srgbClr val="7414DC"/>
                </a:solidFill>
                <a:latin typeface="Nunito Sans Black" panose="00000A00000000000000" pitchFamily="2" charset="0"/>
              </a:rPr>
              <a:t>Module C: That’s the way to do it!</a:t>
            </a:r>
          </a:p>
          <a:p>
            <a:pPr marL="0" indent="0">
              <a:buNone/>
            </a:pPr>
            <a:r>
              <a:rPr lang="en-GB" sz="5000" b="1" dirty="0">
                <a:solidFill>
                  <a:srgbClr val="00B8A4"/>
                </a:solidFill>
                <a:latin typeface="Nunito Sans Black" panose="00000A00000000000000" pitchFamily="2" charset="0"/>
              </a:rPr>
              <a:t>Module J: Communicate it!</a:t>
            </a:r>
          </a:p>
        </p:txBody>
      </p:sp>
    </p:spTree>
    <p:extLst>
      <p:ext uri="{BB962C8B-B14F-4D97-AF65-F5344CB8AC3E}">
        <p14:creationId xmlns:p14="http://schemas.microsoft.com/office/powerpoint/2010/main" val="1964853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B756"/>
        </a:solidFill>
        <a:effectLst/>
      </p:bgPr>
    </p:bg>
    <p:spTree>
      <p:nvGrpSpPr>
        <p:cNvPr id="1" name=""/>
        <p:cNvGrpSpPr/>
        <p:nvPr/>
      </p:nvGrpSpPr>
      <p:grpSpPr>
        <a:xfrm>
          <a:off x="0" y="0"/>
          <a:ext cx="0" cy="0"/>
          <a:chOff x="0" y="0"/>
          <a:chExt cx="0" cy="0"/>
        </a:xfrm>
      </p:grpSpPr>
      <p:pic>
        <p:nvPicPr>
          <p:cNvPr id="3" name="Picture 2" descr="A picture containing person, child, sitting, boy&#10;&#10;Description automatically generated">
            <a:extLst>
              <a:ext uri="{FF2B5EF4-FFF2-40B4-BE49-F238E27FC236}">
                <a16:creationId xmlns:a16="http://schemas.microsoft.com/office/drawing/2014/main" id="{45F5590C-E8E2-486C-9C98-ABD2FB977B6D}"/>
              </a:ext>
            </a:extLst>
          </p:cNvPr>
          <p:cNvPicPr>
            <a:picLocks noChangeAspect="1"/>
          </p:cNvPicPr>
          <p:nvPr/>
        </p:nvPicPr>
        <p:blipFill rotWithShape="1">
          <a:blip r:embed="rId3">
            <a:extLst>
              <a:ext uri="{28A0092B-C50C-407E-A947-70E740481C1C}">
                <a14:useLocalDpi xmlns:a14="http://schemas.microsoft.com/office/drawing/2010/main" val="0"/>
              </a:ext>
            </a:extLst>
          </a:blip>
          <a:srcRect l="24088" r="16515"/>
          <a:stretch/>
        </p:blipFill>
        <p:spPr>
          <a:xfrm>
            <a:off x="6088468" y="-11836"/>
            <a:ext cx="6103532" cy="6858000"/>
          </a:xfrm>
          <a:prstGeom prst="rect">
            <a:avLst/>
          </a:prstGeom>
        </p:spPr>
      </p:pic>
      <p:sp>
        <p:nvSpPr>
          <p:cNvPr id="7" name="Content Placeholder 6">
            <a:extLst>
              <a:ext uri="{FF2B5EF4-FFF2-40B4-BE49-F238E27FC236}">
                <a16:creationId xmlns:a16="http://schemas.microsoft.com/office/drawing/2014/main" id="{C940EE66-6B96-4537-A4AB-6289BB58900F}"/>
              </a:ext>
            </a:extLst>
          </p:cNvPr>
          <p:cNvSpPr>
            <a:spLocks noGrp="1"/>
          </p:cNvSpPr>
          <p:nvPr>
            <p:ph idx="1"/>
          </p:nvPr>
        </p:nvSpPr>
        <p:spPr>
          <a:xfrm>
            <a:off x="348343" y="1297858"/>
            <a:ext cx="5538108" cy="4879106"/>
          </a:xfrm>
        </p:spPr>
        <p:txBody>
          <a:bodyPr anchor="ctr">
            <a:normAutofit/>
          </a:bodyPr>
          <a:lstStyle/>
          <a:p>
            <a:pPr marL="0" indent="0" algn="ctr">
              <a:buNone/>
            </a:pPr>
            <a:r>
              <a:rPr lang="en-GB" sz="4000" b="1" dirty="0">
                <a:solidFill>
                  <a:schemeClr val="bg1"/>
                </a:solidFill>
                <a:latin typeface="Nunito Sans Black" panose="00000A00000000000000" pitchFamily="2" charset="0"/>
              </a:rPr>
              <a:t>Ways to teach skills.</a:t>
            </a:r>
            <a:endParaRPr lang="en-GB" sz="3200" dirty="0">
              <a:solidFill>
                <a:schemeClr val="bg1"/>
              </a:solidFill>
              <a:latin typeface="Nunito Sans" panose="00000500000000000000" pitchFamily="2" charset="0"/>
            </a:endParaRPr>
          </a:p>
        </p:txBody>
      </p:sp>
      <p:pic>
        <p:nvPicPr>
          <p:cNvPr id="5" name="Picture 4">
            <a:extLst>
              <a:ext uri="{FF2B5EF4-FFF2-40B4-BE49-F238E27FC236}">
                <a16:creationId xmlns:a16="http://schemas.microsoft.com/office/drawing/2014/main" id="{5D16429D-390A-4F3E-96AF-1781AABEE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0" y="93528"/>
            <a:ext cx="2262754" cy="1030423"/>
          </a:xfrm>
          <a:prstGeom prst="rect">
            <a:avLst/>
          </a:prstGeom>
          <a:effectLst>
            <a:outerShdw blurRad="63500" sx="102000" sy="102000" algn="ctr" rotWithShape="0">
              <a:prstClr val="black">
                <a:alpha val="40000"/>
              </a:prstClr>
            </a:outerShdw>
          </a:effectLst>
        </p:spPr>
      </p:pic>
      <p:pic>
        <p:nvPicPr>
          <p:cNvPr id="6" name="Picture 5" descr="A picture containing room, drawing&#10;&#10;Description automatically generated">
            <a:extLst>
              <a:ext uri="{FF2B5EF4-FFF2-40B4-BE49-F238E27FC236}">
                <a16:creationId xmlns:a16="http://schemas.microsoft.com/office/drawing/2014/main" id="{93750CF4-8D7D-4FE3-ADAD-D974AD5B8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896" y="256562"/>
            <a:ext cx="3144438" cy="704354"/>
          </a:xfrm>
          <a:prstGeom prst="rect">
            <a:avLst/>
          </a:prstGeom>
        </p:spPr>
      </p:pic>
    </p:spTree>
    <p:extLst>
      <p:ext uri="{BB962C8B-B14F-4D97-AF65-F5344CB8AC3E}">
        <p14:creationId xmlns:p14="http://schemas.microsoft.com/office/powerpoint/2010/main" val="23543954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6839773" cy="5050580"/>
          </a:xfrm>
        </p:spPr>
        <p:txBody>
          <a:bodyPr>
            <a:normAutofit/>
          </a:bodyPr>
          <a:lstStyle/>
          <a:p>
            <a:pPr marL="0" indent="0">
              <a:buNone/>
            </a:pPr>
            <a:r>
              <a:rPr lang="en-GB" sz="3400" b="1" dirty="0">
                <a:solidFill>
                  <a:srgbClr val="7414DC"/>
                </a:solidFill>
                <a:latin typeface="Nunito Sans Black" panose="00000A00000000000000" pitchFamily="2" charset="0"/>
              </a:rPr>
              <a:t>Learning styles</a:t>
            </a:r>
          </a:p>
          <a:p>
            <a:pPr>
              <a:lnSpc>
                <a:spcPct val="100000"/>
              </a:lnSpc>
            </a:pPr>
            <a:r>
              <a:rPr lang="en-GB" dirty="0">
                <a:latin typeface="Nunito Sans" panose="00000500000000000000" pitchFamily="2" charset="0"/>
              </a:rPr>
              <a:t>Young people learn in different ways.</a:t>
            </a:r>
          </a:p>
          <a:p>
            <a:pPr>
              <a:lnSpc>
                <a:spcPct val="100000"/>
              </a:lnSpc>
            </a:pPr>
            <a:r>
              <a:rPr lang="en-GB" dirty="0">
                <a:latin typeface="Nunito Sans" panose="00000500000000000000" pitchFamily="2" charset="0"/>
              </a:rPr>
              <a:t>Some find these instructions easy to understand while others find them impossible. </a:t>
            </a:r>
          </a:p>
          <a:p>
            <a:pPr>
              <a:lnSpc>
                <a:spcPct val="100000"/>
              </a:lnSpc>
            </a:pPr>
            <a:r>
              <a:rPr lang="en-GB" dirty="0">
                <a:latin typeface="Nunito Sans" panose="00000500000000000000" pitchFamily="2" charset="0"/>
              </a:rPr>
              <a:t>Some need words or verbal instructions.</a:t>
            </a:r>
          </a:p>
          <a:p>
            <a:pPr>
              <a:lnSpc>
                <a:spcPct val="100000"/>
              </a:lnSpc>
            </a:pPr>
            <a:r>
              <a:rPr lang="en-GB" dirty="0">
                <a:latin typeface="Nunito Sans" panose="00000500000000000000" pitchFamily="2" charset="0"/>
              </a:rPr>
              <a:t>Some need pictures they can copy.</a:t>
            </a:r>
          </a:p>
          <a:p>
            <a:pPr>
              <a:lnSpc>
                <a:spcPct val="100000"/>
              </a:lnSpc>
            </a:pPr>
            <a:r>
              <a:rPr lang="en-GB" dirty="0">
                <a:latin typeface="Nunito Sans" panose="00000500000000000000" pitchFamily="2" charset="0"/>
              </a:rPr>
              <a:t>Some need a person or video to show them what to do between the pictures.</a:t>
            </a:r>
          </a:p>
          <a:p>
            <a:pPr>
              <a:lnSpc>
                <a:spcPct val="100000"/>
              </a:lnSpc>
            </a:pPr>
            <a:endParaRPr lang="en-GB" dirty="0">
              <a:latin typeface="Nunito Sans" panose="00000500000000000000" pitchFamily="2" charset="0"/>
            </a:endParaRPr>
          </a:p>
        </p:txBody>
      </p:sp>
      <p:pic>
        <p:nvPicPr>
          <p:cNvPr id="1028" name="Picture 4" descr="Ikea wordless instructions">
            <a:extLst>
              <a:ext uri="{FF2B5EF4-FFF2-40B4-BE49-F238E27FC236}">
                <a16:creationId xmlns:a16="http://schemas.microsoft.com/office/drawing/2014/main" id="{160B2417-87AF-4998-BCD4-73227CA7C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2364" y="1433061"/>
            <a:ext cx="3706744" cy="399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3644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xEl>
                                              <p:pRg st="3" end="3"/>
                                            </p:txEl>
                                          </p:spTgt>
                                        </p:tgtEl>
                                        <p:attrNameLst>
                                          <p:attrName>style.visibility</p:attrName>
                                        </p:attrNameLst>
                                      </p:cBhvr>
                                      <p:to>
                                        <p:strVal val="visible"/>
                                      </p:to>
                                    </p:set>
                                    <p:animEffect transition="in" filter="fade">
                                      <p:cBhvr>
                                        <p:cTn id="20" dur="500"/>
                                        <p:tgtEl>
                                          <p:spTgt spid="1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Effect transition="in" filter="fade">
                                      <p:cBhvr>
                                        <p:cTn id="25" dur="500"/>
                                        <p:tgtEl>
                                          <p:spTgt spid="1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xEl>
                                              <p:pRg st="5" end="5"/>
                                            </p:txEl>
                                          </p:spTgt>
                                        </p:tgtEl>
                                        <p:attrNameLst>
                                          <p:attrName>style.visibility</p:attrName>
                                        </p:attrNameLst>
                                      </p:cBhvr>
                                      <p:to>
                                        <p:strVal val="visible"/>
                                      </p:to>
                                    </p:set>
                                    <p:animEffect transition="in" filter="fade">
                                      <p:cBhvr>
                                        <p:cTn id="30"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a:normAutofit/>
          </a:bodyPr>
          <a:lstStyle/>
          <a:p>
            <a:pPr marL="0" indent="0">
              <a:buNone/>
            </a:pPr>
            <a:r>
              <a:rPr lang="en-GB" sz="3400" b="1" dirty="0">
                <a:solidFill>
                  <a:srgbClr val="7414DC"/>
                </a:solidFill>
                <a:latin typeface="Nunito Sans Black" panose="00000A00000000000000" pitchFamily="2" charset="0"/>
              </a:rPr>
              <a:t>Teaching styles</a:t>
            </a:r>
          </a:p>
          <a:p>
            <a:pPr>
              <a:lnSpc>
                <a:spcPct val="100000"/>
              </a:lnSpc>
            </a:pPr>
            <a:r>
              <a:rPr lang="en-GB" dirty="0">
                <a:latin typeface="Nunito Sans" panose="00000500000000000000" pitchFamily="2" charset="0"/>
              </a:rPr>
              <a:t>Different methods suit different learning styles and different situations. </a:t>
            </a:r>
          </a:p>
          <a:p>
            <a:pPr>
              <a:lnSpc>
                <a:spcPct val="100000"/>
              </a:lnSpc>
            </a:pPr>
            <a:r>
              <a:rPr lang="en-GB" dirty="0">
                <a:latin typeface="Nunito Sans" panose="00000500000000000000" pitchFamily="2" charset="0"/>
              </a:rPr>
              <a:t>Which you use depends on the activity, the size of your group, how the group is reacting to you and resources available to you.</a:t>
            </a:r>
          </a:p>
          <a:p>
            <a:pPr>
              <a:lnSpc>
                <a:spcPct val="100000"/>
              </a:lnSpc>
            </a:pPr>
            <a:r>
              <a:rPr lang="en-GB" dirty="0">
                <a:latin typeface="Nunito Sans" panose="00000500000000000000" pitchFamily="2" charset="0"/>
              </a:rPr>
              <a:t>They both need to learn it and not become too bored.</a:t>
            </a:r>
          </a:p>
          <a:p>
            <a:pPr>
              <a:lnSpc>
                <a:spcPct val="100000"/>
              </a:lnSpc>
            </a:pPr>
            <a:r>
              <a:rPr lang="en-GB" dirty="0">
                <a:latin typeface="Nunito Sans" panose="00000500000000000000" pitchFamily="2" charset="0"/>
              </a:rPr>
              <a:t>All have advantages and disadvantages.</a:t>
            </a:r>
          </a:p>
          <a:p>
            <a:pPr>
              <a:lnSpc>
                <a:spcPct val="100000"/>
              </a:lnSpc>
            </a:pPr>
            <a:endParaRPr lang="en-GB" dirty="0">
              <a:latin typeface="Nunito Sans" panose="00000500000000000000" pitchFamily="2" charset="0"/>
            </a:endParaRPr>
          </a:p>
        </p:txBody>
      </p:sp>
    </p:spTree>
    <p:extLst>
      <p:ext uri="{BB962C8B-B14F-4D97-AF65-F5344CB8AC3E}">
        <p14:creationId xmlns:p14="http://schemas.microsoft.com/office/powerpoint/2010/main" val="3546997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2" name="Content Placeholder 6">
            <a:extLst>
              <a:ext uri="{FF2B5EF4-FFF2-40B4-BE49-F238E27FC236}">
                <a16:creationId xmlns:a16="http://schemas.microsoft.com/office/drawing/2014/main" id="{23FE0B09-1325-4B6F-8D9C-ED697DFA60BA}"/>
              </a:ext>
            </a:extLst>
          </p:cNvPr>
          <p:cNvSpPr>
            <a:spLocks noGrp="1"/>
          </p:cNvSpPr>
          <p:nvPr>
            <p:ph idx="1"/>
          </p:nvPr>
        </p:nvSpPr>
        <p:spPr>
          <a:xfrm>
            <a:off x="2028414" y="2694565"/>
            <a:ext cx="8135172" cy="1468870"/>
          </a:xfrm>
        </p:spPr>
        <p:txBody>
          <a:bodyPr numCol="1">
            <a:normAutofit/>
          </a:bodyPr>
          <a:lstStyle/>
          <a:p>
            <a:pPr marL="0" indent="0" algn="ctr">
              <a:buNone/>
            </a:pPr>
            <a:r>
              <a:rPr lang="en-GB" sz="4800" b="1" dirty="0">
                <a:solidFill>
                  <a:srgbClr val="7414DC"/>
                </a:solidFill>
                <a:latin typeface="Nunito Sans Black" panose="00000A00000000000000" pitchFamily="2" charset="0"/>
              </a:rPr>
              <a:t>Try to draw this picture. Listen carefully.</a:t>
            </a:r>
          </a:p>
        </p:txBody>
      </p:sp>
      <p:pic>
        <p:nvPicPr>
          <p:cNvPr id="2050" name="Picture 2" descr="white line figure of a person seated over the axis of a wheel, blue background">
            <a:extLst>
              <a:ext uri="{FF2B5EF4-FFF2-40B4-BE49-F238E27FC236}">
                <a16:creationId xmlns:a16="http://schemas.microsoft.com/office/drawing/2014/main" id="{D8DC209F-311F-434F-8D3B-A8B9486C3D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616" y="1123951"/>
            <a:ext cx="4948767" cy="4948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1870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1228682"/>
          </a:xfrm>
        </p:spPr>
        <p:txBody>
          <a:bodyPr numCol="1">
            <a:normAutofit/>
          </a:bodyPr>
          <a:lstStyle/>
          <a:p>
            <a:pPr marL="0" indent="0">
              <a:buNone/>
            </a:pPr>
            <a:r>
              <a:rPr lang="en-GB" sz="3400" b="1" dirty="0">
                <a:solidFill>
                  <a:srgbClr val="7414DC"/>
                </a:solidFill>
                <a:latin typeface="Nunito Sans Black" panose="00000A00000000000000" pitchFamily="2" charset="0"/>
              </a:rPr>
              <a:t>Teaching styles</a:t>
            </a:r>
          </a:p>
          <a:p>
            <a:pPr marL="0" indent="0" algn="ctr">
              <a:buNone/>
            </a:pPr>
            <a:r>
              <a:rPr lang="en-GB" sz="3400" b="1" dirty="0">
                <a:solidFill>
                  <a:srgbClr val="00B8A4"/>
                </a:solidFill>
                <a:latin typeface="Nunito Sans Black" panose="00000A00000000000000" pitchFamily="2" charset="0"/>
              </a:rPr>
              <a:t>Talking</a:t>
            </a:r>
          </a:p>
        </p:txBody>
      </p:sp>
      <p:sp>
        <p:nvSpPr>
          <p:cNvPr id="9" name="TextBox 8">
            <a:extLst>
              <a:ext uri="{FF2B5EF4-FFF2-40B4-BE49-F238E27FC236}">
                <a16:creationId xmlns:a16="http://schemas.microsoft.com/office/drawing/2014/main" id="{A9B73325-B4B6-4F27-AAD9-541FCDFB1D30}"/>
              </a:ext>
            </a:extLst>
          </p:cNvPr>
          <p:cNvSpPr txBox="1"/>
          <p:nvPr/>
        </p:nvSpPr>
        <p:spPr>
          <a:xfrm>
            <a:off x="1063256" y="2720111"/>
            <a:ext cx="4662630" cy="2893100"/>
          </a:xfrm>
          <a:prstGeom prst="rect">
            <a:avLst/>
          </a:prstGeom>
          <a:noFill/>
        </p:spPr>
        <p:txBody>
          <a:bodyPr wrap="square" rtlCol="0">
            <a:spAutoFit/>
          </a:bodyPr>
          <a:lstStyle/>
          <a:p>
            <a:r>
              <a:rPr lang="en-GB" sz="2800" dirty="0">
                <a:solidFill>
                  <a:srgbClr val="26B756"/>
                </a:solidFill>
                <a:latin typeface="Nunito Sans ExtraBold" panose="00000900000000000000" pitchFamily="2" charset="0"/>
              </a:rPr>
              <a:t>Pros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Useful for rules of a game.</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Effective when instructions are short and easy to understand. </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Gets a message across to a lot of people at once.</a:t>
            </a:r>
          </a:p>
        </p:txBody>
      </p:sp>
      <p:sp>
        <p:nvSpPr>
          <p:cNvPr id="12" name="TextBox 11">
            <a:extLst>
              <a:ext uri="{FF2B5EF4-FFF2-40B4-BE49-F238E27FC236}">
                <a16:creationId xmlns:a16="http://schemas.microsoft.com/office/drawing/2014/main" id="{C6645BC5-E79E-488E-8624-0EE5999FBE0F}"/>
              </a:ext>
            </a:extLst>
          </p:cNvPr>
          <p:cNvSpPr txBox="1"/>
          <p:nvPr/>
        </p:nvSpPr>
        <p:spPr>
          <a:xfrm>
            <a:off x="6466114" y="2720111"/>
            <a:ext cx="4662630" cy="2893100"/>
          </a:xfrm>
          <a:prstGeom prst="rect">
            <a:avLst/>
          </a:prstGeom>
          <a:noFill/>
        </p:spPr>
        <p:txBody>
          <a:bodyPr wrap="square" rtlCol="0">
            <a:spAutoFit/>
          </a:bodyPr>
          <a:lstStyle/>
          <a:p>
            <a:r>
              <a:rPr lang="en-GB" sz="2800" dirty="0">
                <a:solidFill>
                  <a:srgbClr val="ED4024"/>
                </a:solidFill>
                <a:latin typeface="Nunito Sans ExtraBold" panose="00000900000000000000" pitchFamily="2" charset="0"/>
              </a:rPr>
              <a:t>Cons</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Gets boring if too long.</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Can be confusing if jargon or technical language is used.</a:t>
            </a:r>
          </a:p>
          <a:p>
            <a:pPr marL="285750" indent="-285750">
              <a:spcAft>
                <a:spcPts val="600"/>
              </a:spcAft>
              <a:buFont typeface="Arial" panose="020B0604020202020204" pitchFamily="34" charset="0"/>
              <a:buChar char="•"/>
            </a:pPr>
            <a:r>
              <a:rPr lang="en-GB" sz="2400" dirty="0">
                <a:latin typeface="Nunito Sans SemiBold" panose="00000700000000000000" pitchFamily="2" charset="0"/>
              </a:rPr>
              <a:t>Pace is a problem – too slow for some and too fast for others.</a:t>
            </a:r>
          </a:p>
        </p:txBody>
      </p:sp>
    </p:spTree>
    <p:extLst>
      <p:ext uri="{BB962C8B-B14F-4D97-AF65-F5344CB8AC3E}">
        <p14:creationId xmlns:p14="http://schemas.microsoft.com/office/powerpoint/2010/main" val="6605253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3" name="Picture 2">
            <a:extLst>
              <a:ext uri="{FF2B5EF4-FFF2-40B4-BE49-F238E27FC236}">
                <a16:creationId xmlns:a16="http://schemas.microsoft.com/office/drawing/2014/main" id="{571ED0D4-A3E1-4331-B40D-83439ECF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354" y="93528"/>
            <a:ext cx="2262754" cy="1030423"/>
          </a:xfrm>
          <a:prstGeom prst="rect">
            <a:avLst/>
          </a:prstGeom>
        </p:spPr>
      </p:pic>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a:normAutofit/>
          </a:bodyPr>
          <a:lstStyle/>
          <a:p>
            <a:pPr marL="0" indent="0">
              <a:buNone/>
            </a:pPr>
            <a:r>
              <a:rPr lang="en-GB" sz="3400" b="1" dirty="0">
                <a:solidFill>
                  <a:srgbClr val="7414DC"/>
                </a:solidFill>
                <a:latin typeface="Nunito Sans Black" panose="00000A00000000000000" pitchFamily="2" charset="0"/>
              </a:rPr>
              <a:t>Teaching styles</a:t>
            </a:r>
          </a:p>
          <a:p>
            <a:pPr>
              <a:lnSpc>
                <a:spcPct val="100000"/>
              </a:lnSpc>
            </a:pPr>
            <a:r>
              <a:rPr lang="en-GB" dirty="0">
                <a:latin typeface="Nunito Sans" panose="00000500000000000000" pitchFamily="2" charset="0"/>
              </a:rPr>
              <a:t>Try thinking of the advantages and disadvantages for each of these:</a:t>
            </a:r>
          </a:p>
          <a:p>
            <a:pPr lvl="1">
              <a:lnSpc>
                <a:spcPct val="100000"/>
              </a:lnSpc>
            </a:pPr>
            <a:r>
              <a:rPr lang="en-GB" dirty="0">
                <a:latin typeface="Nunito Sans" panose="00000500000000000000" pitchFamily="2" charset="0"/>
              </a:rPr>
              <a:t>Diagram or picture</a:t>
            </a:r>
          </a:p>
          <a:p>
            <a:pPr lvl="1">
              <a:lnSpc>
                <a:spcPct val="100000"/>
              </a:lnSpc>
            </a:pPr>
            <a:r>
              <a:rPr lang="en-GB" dirty="0">
                <a:latin typeface="Nunito Sans" panose="00000500000000000000" pitchFamily="2" charset="0"/>
              </a:rPr>
              <a:t>Demonstration</a:t>
            </a:r>
          </a:p>
          <a:p>
            <a:pPr lvl="1">
              <a:lnSpc>
                <a:spcPct val="100000"/>
              </a:lnSpc>
            </a:pPr>
            <a:r>
              <a:rPr lang="en-GB" dirty="0">
                <a:latin typeface="Nunito Sans" panose="00000500000000000000" pitchFamily="2" charset="0"/>
              </a:rPr>
              <a:t>PowerPoint presentation</a:t>
            </a:r>
          </a:p>
          <a:p>
            <a:pPr lvl="1">
              <a:lnSpc>
                <a:spcPct val="100000"/>
              </a:lnSpc>
            </a:pPr>
            <a:r>
              <a:rPr lang="en-GB" dirty="0">
                <a:latin typeface="Nunito Sans" panose="00000500000000000000" pitchFamily="2" charset="0"/>
              </a:rPr>
              <a:t>Written</a:t>
            </a:r>
          </a:p>
          <a:p>
            <a:pPr lvl="1">
              <a:lnSpc>
                <a:spcPct val="100000"/>
              </a:lnSpc>
            </a:pPr>
            <a:r>
              <a:rPr lang="en-GB" dirty="0">
                <a:latin typeface="Nunito Sans" panose="00000500000000000000" pitchFamily="2" charset="0"/>
              </a:rPr>
              <a:t>Group instruction</a:t>
            </a:r>
          </a:p>
          <a:p>
            <a:pPr>
              <a:lnSpc>
                <a:spcPct val="100000"/>
              </a:lnSpc>
            </a:pPr>
            <a:r>
              <a:rPr lang="en-GB" dirty="0">
                <a:latin typeface="Nunito Sans" panose="00000500000000000000" pitchFamily="2" charset="0"/>
              </a:rPr>
              <a:t>To break out rooms.</a:t>
            </a:r>
          </a:p>
          <a:p>
            <a:pPr>
              <a:lnSpc>
                <a:spcPct val="100000"/>
              </a:lnSpc>
            </a:pPr>
            <a:endParaRPr lang="en-GB" dirty="0">
              <a:latin typeface="Nunito Sans" panose="00000500000000000000" pitchFamily="2" charset="0"/>
            </a:endParaRPr>
          </a:p>
        </p:txBody>
      </p:sp>
    </p:spTree>
    <p:extLst>
      <p:ext uri="{BB962C8B-B14F-4D97-AF65-F5344CB8AC3E}">
        <p14:creationId xmlns:p14="http://schemas.microsoft.com/office/powerpoint/2010/main" val="31970722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fade">
                                      <p:cBhvr>
                                        <p:cTn id="10" dur="500"/>
                                        <p:tgtEl>
                                          <p:spTgt spid="17">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fade">
                                      <p:cBhvr>
                                        <p:cTn id="13" dur="500"/>
                                        <p:tgtEl>
                                          <p:spTgt spid="17">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xEl>
                                              <p:pRg st="4" end="4"/>
                                            </p:txEl>
                                          </p:spTgt>
                                        </p:tgtEl>
                                        <p:attrNameLst>
                                          <p:attrName>style.visibility</p:attrName>
                                        </p:attrNameLst>
                                      </p:cBhvr>
                                      <p:to>
                                        <p:strVal val="visible"/>
                                      </p:to>
                                    </p:set>
                                    <p:animEffect transition="in" filter="fade">
                                      <p:cBhvr>
                                        <p:cTn id="16" dur="500"/>
                                        <p:tgtEl>
                                          <p:spTgt spid="17">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fade">
                                      <p:cBhvr>
                                        <p:cTn id="19" dur="500"/>
                                        <p:tgtEl>
                                          <p:spTgt spid="17">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fade">
                                      <p:cBhvr>
                                        <p:cTn id="22" dur="500"/>
                                        <p:tgtEl>
                                          <p:spTgt spid="1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7" end="7"/>
                                            </p:txEl>
                                          </p:spTgt>
                                        </p:tgtEl>
                                        <p:attrNameLst>
                                          <p:attrName>style.visibility</p:attrName>
                                        </p:attrNameLst>
                                      </p:cBhvr>
                                      <p:to>
                                        <p:strVal val="visible"/>
                                      </p:to>
                                    </p:set>
                                    <p:animEffect transition="in" filter="fade">
                                      <p:cBhvr>
                                        <p:cTn id="27"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2485</TotalTime>
  <Words>2478</Words>
  <Application>Microsoft Office PowerPoint</Application>
  <PresentationFormat>Widescreen</PresentationFormat>
  <Paragraphs>261</Paragraphs>
  <Slides>33</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Nunito Sans ExtraBold</vt:lpstr>
      <vt:lpstr>Calibri Light</vt:lpstr>
      <vt:lpstr>Calibri</vt:lpstr>
      <vt:lpstr>Nunito Sans Black</vt:lpstr>
      <vt:lpstr>Nunito Sans</vt:lpstr>
      <vt:lpstr>Arial</vt:lpstr>
      <vt:lpstr>Nunito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Osborn</dc:creator>
  <cp:lastModifiedBy>Steven Osborn</cp:lastModifiedBy>
  <cp:revision>146</cp:revision>
  <dcterms:created xsi:type="dcterms:W3CDTF">2019-04-08T10:29:08Z</dcterms:created>
  <dcterms:modified xsi:type="dcterms:W3CDTF">2021-01-28T13:07:49Z</dcterms:modified>
</cp:coreProperties>
</file>